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330" r:id="rId38"/>
    <p:sldId id="294" r:id="rId39"/>
    <p:sldId id="293" r:id="rId40"/>
    <p:sldId id="331" r:id="rId41"/>
    <p:sldId id="295" r:id="rId42"/>
    <p:sldId id="299" r:id="rId43"/>
    <p:sldId id="296" r:id="rId44"/>
    <p:sldId id="332" r:id="rId45"/>
    <p:sldId id="300" r:id="rId46"/>
    <p:sldId id="301" r:id="rId47"/>
    <p:sldId id="333" r:id="rId48"/>
    <p:sldId id="334" r:id="rId49"/>
    <p:sldId id="335" r:id="rId50"/>
    <p:sldId id="336" r:id="rId51"/>
    <p:sldId id="337" r:id="rId52"/>
    <p:sldId id="338" r:id="rId53"/>
    <p:sldId id="339" r:id="rId54"/>
    <p:sldId id="340" r:id="rId55"/>
    <p:sldId id="341" r:id="rId56"/>
    <p:sldId id="342" r:id="rId57"/>
    <p:sldId id="343" r:id="rId58"/>
    <p:sldId id="344" r:id="rId59"/>
    <p:sldId id="345" r:id="rId60"/>
    <p:sldId id="346" r:id="rId61"/>
    <p:sldId id="347" r:id="rId62"/>
    <p:sldId id="348" r:id="rId63"/>
    <p:sldId id="349" r:id="rId64"/>
    <p:sldId id="350" r:id="rId65"/>
    <p:sldId id="351" r:id="rId66"/>
    <p:sldId id="352" r:id="rId67"/>
    <p:sldId id="353" r:id="rId68"/>
    <p:sldId id="354" r:id="rId69"/>
    <p:sldId id="355" r:id="rId70"/>
    <p:sldId id="356" r:id="rId71"/>
    <p:sldId id="357" r:id="rId72"/>
    <p:sldId id="358" r:id="rId73"/>
    <p:sldId id="359" r:id="rId74"/>
    <p:sldId id="360" r:id="rId75"/>
    <p:sldId id="361" r:id="rId76"/>
    <p:sldId id="363"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70" autoAdjust="0"/>
  </p:normalViewPr>
  <p:slideViewPr>
    <p:cSldViewPr>
      <p:cViewPr varScale="1">
        <p:scale>
          <a:sx n="57" d="100"/>
          <a:sy n="57" d="100"/>
        </p:scale>
        <p:origin x="-17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F5B136-B5E1-4C45-8936-D1E0CEF74BC1}" type="datetimeFigureOut">
              <a:rPr lang="en-US" smtClean="0"/>
              <a:pPr/>
              <a:t>7/9/2015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DEE8A9-F78E-4539-9DAB-064854AEF9B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Welcome</a:t>
            </a:r>
            <a:r>
              <a:rPr lang="en-US" baseline="0" dirty="0" smtClean="0"/>
              <a:t> to the first workshop of two workshops covering how to use R for your statistical computation. While we only have two total hours with you over these two workshops, we hope that you will gain a better understanding of how to use R to understand the data you are collecting over this summer. We will start out with a quick orientation to R studio and then we will all import sample data from an Excel file. Next, we will focus on the basic commands for displaying and summarizing data (based on what type of data you collected). Afterwards, we will get to the heart of this workshop which is to allow you to test the hypotheses that you asked a few weeks ago, and finally, we run through a few examples of hypothesis testing together. I will start us out while </a:t>
            </a:r>
            <a:r>
              <a:rPr lang="en-US" baseline="0" dirty="0" err="1" smtClean="0"/>
              <a:t>Vinko</a:t>
            </a:r>
            <a:r>
              <a:rPr lang="en-US" baseline="0" dirty="0" smtClean="0"/>
              <a:t> will guide us through the four example tests.</a:t>
            </a:r>
          </a:p>
          <a:p>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start displaying data, we need</a:t>
            </a:r>
            <a:r>
              <a:rPr lang="en-US" baseline="0" dirty="0" smtClean="0"/>
              <a:t> to remind ourselves what kind of data we have. There are two kinds of data: categorical and numerical. And depending on how you set up your project, you collected either type or both. Categorical data is essentially counted data that falls into categories. The data can only fall into categories. Numerical data is a quantitative measurement or essentially something that you measure with an instrument. </a:t>
            </a:r>
          </a:p>
          <a:p>
            <a:endParaRPr lang="en-US" baseline="0" dirty="0" smtClean="0"/>
          </a:p>
          <a:p>
            <a:r>
              <a:rPr lang="en-US" baseline="0" dirty="0" smtClean="0"/>
              <a:t>Let’s say you observed flower color from a particular species of flower. You could have grouped them into categories: red, pink, orange, purple. OR you could have used a spectrophotometer to measure the wavelength associated with each flower color which gives you numerical data (or data that can take on any value).</a:t>
            </a:r>
          </a:p>
          <a:p>
            <a:endParaRPr lang="en-US" baseline="0" dirty="0" smtClean="0"/>
          </a:p>
          <a:p>
            <a:r>
              <a:rPr lang="en-US" baseline="0" dirty="0" smtClean="0"/>
              <a:t>Knowing this difference is important because it will determine how you display and summarize your data. This difference will ultimately dictate how you test hypotheses concerning your data. </a:t>
            </a:r>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start out with categorical</a:t>
            </a:r>
            <a:r>
              <a:rPr lang="en-US" baseline="0" dirty="0" smtClean="0"/>
              <a:t> data. You went out and measure flower color for twenty flowers of a particular species. You decided to categorize the colors as the standard colors we know: red, purple, orange, pink. We want to visually get a sense of what we collected, so we’ll use R to produce the familiar </a:t>
            </a:r>
            <a:r>
              <a:rPr lang="en-US" baseline="0" dirty="0" err="1" smtClean="0"/>
              <a:t>barplot</a:t>
            </a:r>
            <a:r>
              <a:rPr lang="en-US" baseline="0" dirty="0" smtClean="0"/>
              <a:t>. </a:t>
            </a:r>
          </a:p>
          <a:p>
            <a:endParaRPr lang="en-US" baseline="0" dirty="0" smtClean="0"/>
          </a:p>
          <a:p>
            <a:r>
              <a:rPr lang="en-US" baseline="0" dirty="0" smtClean="0"/>
              <a:t>First we’ll identify which column we want to display. In this case, I want to display flower color. So I assign the data column a variable, “color”, following the procedure we outlined before. </a:t>
            </a:r>
          </a:p>
          <a:p>
            <a:r>
              <a:rPr lang="en-US" baseline="0" dirty="0" smtClean="0"/>
              <a:t>color -&gt; </a:t>
            </a:r>
            <a:r>
              <a:rPr lang="en-US" baseline="0" dirty="0" err="1" smtClean="0"/>
              <a:t>moddata$flower.color</a:t>
            </a:r>
            <a:endParaRPr lang="en-US" baseline="0" dirty="0" smtClean="0"/>
          </a:p>
          <a:p>
            <a:r>
              <a:rPr lang="en-US" baseline="0" dirty="0" smtClean="0"/>
              <a:t>Then we need to compile this data into a counted form so we can use </a:t>
            </a:r>
            <a:r>
              <a:rPr lang="en-US" baseline="0" dirty="0" err="1" smtClean="0"/>
              <a:t>barplot</a:t>
            </a:r>
            <a:r>
              <a:rPr lang="en-US" baseline="0" dirty="0" smtClean="0"/>
              <a:t>. To do this, we use table with our color vector inside. Table will tabulate the values for each flower color, and give us a matrix that </a:t>
            </a:r>
            <a:r>
              <a:rPr lang="en-US" baseline="0" dirty="0" err="1" smtClean="0"/>
              <a:t>barplot</a:t>
            </a:r>
            <a:r>
              <a:rPr lang="en-US" baseline="0" dirty="0" smtClean="0"/>
              <a:t> can use to create the plot itself. Of course, we need to add a title, labels for the x and y axes, and we can color each bar. (Although for publications, you shouldn’t color your bars. Realistically, your publication may be printed in black and white and it would be hard to differentiate colors.)</a:t>
            </a:r>
          </a:p>
          <a:p>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First we’ll identify which column we want to display. In this case, I want to display flower color. So I assign the data column a variable, “color”, following the procedure we outlined before. </a:t>
            </a:r>
          </a:p>
          <a:p>
            <a:r>
              <a:rPr lang="en-US" baseline="0" dirty="0" smtClean="0"/>
              <a:t>color -&gt; </a:t>
            </a:r>
            <a:r>
              <a:rPr lang="en-US" baseline="0" dirty="0" err="1" smtClean="0"/>
              <a:t>moddata$flower.color</a:t>
            </a:r>
            <a:endParaRPr lang="en-US" baseline="0" dirty="0" smtClean="0"/>
          </a:p>
          <a:p>
            <a:r>
              <a:rPr lang="en-US" baseline="0" dirty="0" smtClean="0"/>
              <a:t>Then we need to compile this data into a counted form so we can use </a:t>
            </a:r>
            <a:r>
              <a:rPr lang="en-US" baseline="0" dirty="0" err="1" smtClean="0"/>
              <a:t>barplot</a:t>
            </a:r>
            <a:r>
              <a:rPr lang="en-US" baseline="0" dirty="0" smtClean="0"/>
              <a:t>. To do this, we use table with our color vector inside. Table will tabulate the values for each flower color, and give us a matrix that </a:t>
            </a:r>
            <a:r>
              <a:rPr lang="en-US" baseline="0" dirty="0" err="1" smtClean="0"/>
              <a:t>barplot</a:t>
            </a:r>
            <a:r>
              <a:rPr lang="en-US" baseline="0" dirty="0" smtClean="0"/>
              <a:t> can use to create the plot itself. Of course, we need to add a title, labels for the x and y axes, and we can color each bar. (Although for publications, you shouldn’t color your bars. Realistically, your publication may be printed in black and white and it would be hard to differentiate colors.) All this we stated in our command statement for the </a:t>
            </a:r>
            <a:r>
              <a:rPr lang="en-US" baseline="0" dirty="0" err="1" smtClean="0"/>
              <a:t>barplot</a:t>
            </a:r>
            <a:r>
              <a:rPr lang="en-US" baseline="0" dirty="0" smtClean="0"/>
              <a:t>.  If you wanted to add a legend, you can! I will refer you to the </a:t>
            </a:r>
            <a:r>
              <a:rPr lang="en-US" baseline="0" dirty="0" err="1" smtClean="0"/>
              <a:t>barplot</a:t>
            </a:r>
            <a:r>
              <a:rPr lang="en-US" baseline="0" dirty="0" smtClean="0"/>
              <a:t> command documentation provided by the R development community which allows you to add more to your plots. </a:t>
            </a:r>
          </a:p>
          <a:p>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While looking at one variable</a:t>
            </a:r>
            <a:r>
              <a:rPr lang="en-US" baseline="0" dirty="0" smtClean="0"/>
              <a:t> is nice, you are probably measuring more than one variable. And you probably want to look at the general association between two categorical variables. Let’s check out the potential association between flower color and whether species X has aphids on it. We can do this one of two ways: with a mosaic plot or a grouped bar plot. I will present the mosaic plot. We have the command for a grouped bar plot on the website and on your R cheat sheet. A mosaic plot is generally more compact and more commonly found in the literature which is why I’m presenting it here. A mosaic plot is like having a visual contingency table in many ways which is another reason why we’re going through it at the moment. </a:t>
            </a:r>
          </a:p>
          <a:p>
            <a:endParaRPr lang="en-US" baseline="0" dirty="0" smtClean="0"/>
          </a:p>
          <a:p>
            <a:r>
              <a:rPr lang="en-US" baseline="0" dirty="0" smtClean="0"/>
              <a:t>To make a mosaic plot, we first need to make a table of the data we want to associate. </a:t>
            </a:r>
          </a:p>
          <a:p>
            <a:endParaRPr lang="en-US" baseline="0" dirty="0" smtClean="0"/>
          </a:p>
          <a:p>
            <a:r>
              <a:rPr lang="en-US" baseline="0" dirty="0" err="1" smtClean="0"/>
              <a:t>mosaicdata</a:t>
            </a:r>
            <a:r>
              <a:rPr lang="en-US" baseline="0" dirty="0" smtClean="0"/>
              <a:t> &lt;- table…matrix of values. </a:t>
            </a:r>
          </a:p>
          <a:p>
            <a:r>
              <a:rPr lang="en-US" baseline="0" dirty="0" smtClean="0"/>
              <a:t>Then </a:t>
            </a:r>
            <a:r>
              <a:rPr lang="en-US" baseline="0" dirty="0" err="1" smtClean="0"/>
              <a:t>barplot</a:t>
            </a:r>
            <a:r>
              <a:rPr lang="en-US" baseline="0" dirty="0" smtClean="0"/>
              <a:t> with the matrix for data, and the same commands for title, x and y labels and to specify color</a:t>
            </a:r>
          </a:p>
          <a:p>
            <a:r>
              <a:rPr lang="en-US" baseline="0" dirty="0" smtClean="0"/>
              <a:t>If you notice, red flowers tend to have lots of aphids (don’t assume this in reality)</a:t>
            </a:r>
          </a:p>
          <a:p>
            <a:endParaRPr lang="en-US" baseline="0" dirty="0" smtClean="0"/>
          </a:p>
          <a:p>
            <a:r>
              <a:rPr lang="en-US" baseline="0" dirty="0" smtClean="0"/>
              <a:t>But what if you measured flower color with a spectrophotometer? You will plot your data with a histogram. </a:t>
            </a:r>
          </a:p>
        </p:txBody>
      </p:sp>
      <p:sp>
        <p:nvSpPr>
          <p:cNvPr id="4" name="Slide Number Placeholder 3"/>
          <p:cNvSpPr>
            <a:spLocks noGrp="1"/>
          </p:cNvSpPr>
          <p:nvPr>
            <p:ph type="sldNum" sz="quarter" idx="10"/>
          </p:nvPr>
        </p:nvSpPr>
        <p:spPr/>
        <p:txBody>
          <a:bodyPr/>
          <a:lstStyle/>
          <a:p>
            <a:fld id="{DADEE8A9-F78E-4539-9DAB-064854AEF9B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Again,</a:t>
            </a:r>
            <a:r>
              <a:rPr lang="en-US" baseline="0" dirty="0" smtClean="0"/>
              <a:t> we have to extract our data of interest. In this case, we create the variable, </a:t>
            </a:r>
            <a:r>
              <a:rPr lang="en-US" baseline="0" dirty="0" err="1" smtClean="0"/>
              <a:t>colorwave</a:t>
            </a:r>
            <a:r>
              <a:rPr lang="en-US" baseline="0" dirty="0" smtClean="0"/>
              <a:t>, and we will store our data from </a:t>
            </a:r>
            <a:r>
              <a:rPr lang="en-US" baseline="0" dirty="0" err="1" smtClean="0"/>
              <a:t>moddata</a:t>
            </a:r>
            <a:r>
              <a:rPr lang="en-US" baseline="0" dirty="0" smtClean="0"/>
              <a:t> (our original data) into </a:t>
            </a:r>
            <a:r>
              <a:rPr lang="en-US" baseline="0" dirty="0" err="1" smtClean="0"/>
              <a:t>colorwave</a:t>
            </a:r>
            <a:r>
              <a:rPr lang="en-US" baseline="0" dirty="0" smtClean="0"/>
              <a:t>. Then we will use the histogram function which is very similar in syntax to </a:t>
            </a:r>
            <a:r>
              <a:rPr lang="en-US" baseline="0" dirty="0" err="1" smtClean="0"/>
              <a:t>barplot</a:t>
            </a:r>
            <a:r>
              <a:rPr lang="en-US" baseline="0" dirty="0" smtClean="0"/>
              <a:t>. Note that you first input the data, then the histogram name, then the x-axis label, y-axis label. In this case I added the range for the x-axis with </a:t>
            </a:r>
            <a:r>
              <a:rPr lang="en-US" baseline="0" dirty="0" err="1" smtClean="0"/>
              <a:t>xlim</a:t>
            </a:r>
            <a:r>
              <a:rPr lang="en-US" baseline="0" dirty="0" smtClean="0"/>
              <a:t>. I did this because spectrophotometers measure best in the visual light spectrum which runs from 400-700. And I binned the data with breaks. I knew that the range would be between 400 and 700, and I wanted 6 bins or breaks = 6. You can change the number of times that your data is binned based on what value you give for breaks.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Of course, you probably measured</a:t>
            </a:r>
            <a:r>
              <a:rPr lang="en-US" baseline="0" dirty="0" smtClean="0"/>
              <a:t> more than one numerical variable, and you want to see associations among them. In this case you would use a scatter plot which is the straightforward plot function. You first enter the data that you would like to plot in this case flower color (by wavelength) and corolla length. And then we specify how we want to display an association between them. Do we want to use points, lines or some other symbol? There is an official list of symbols for the plot function on the R documentation website. Most of you will use points or “p”. Then the familiar sequence of title, x and y axes labels. And then the ranges for the x and y axes. </a:t>
            </a:r>
            <a:br>
              <a:rPr lang="en-US" baseline="0" dirty="0" smtClean="0"/>
            </a:br>
            <a:endParaRPr lang="en-US" baseline="0" dirty="0" smtClean="0"/>
          </a:p>
          <a:p>
            <a:r>
              <a:rPr lang="en-US" baseline="0" dirty="0" smtClean="0"/>
              <a:t>A quick note on the x and y axes. You should try to display the data practically without distorting the data in anyway. So you usually start at zero. But in this case I started the x axis at 400. This corresponds to the red color spectrum. It doesn’t make biological sense to have a flower color in the 0 nm range which would be an x-ray. You can’t see x-rays. </a:t>
            </a:r>
          </a:p>
          <a:p>
            <a:endParaRPr lang="en-US" baseline="0" dirty="0" smtClean="0"/>
          </a:p>
          <a:p>
            <a:r>
              <a:rPr lang="en-US" baseline="0" dirty="0" smtClean="0"/>
              <a:t>I’ve only presented a handful of ways to display your data as these are the most often you encounter in the literature and you will most likely have to use a few of these plots for your data. But there are alternative ways such as using the map package in R or using the </a:t>
            </a:r>
            <a:r>
              <a:rPr lang="en-US" baseline="0" dirty="0" err="1" smtClean="0"/>
              <a:t>vcd</a:t>
            </a:r>
            <a:r>
              <a:rPr lang="en-US" baseline="0" dirty="0" smtClean="0"/>
              <a:t> package for categorical data. Quentin Read from Sanders Lab will present these alternative ways during his R graphing workshop.</a:t>
            </a:r>
          </a:p>
          <a:p>
            <a:endParaRPr lang="en-US" baseline="0" dirty="0" smtClean="0"/>
          </a:p>
          <a:p>
            <a:r>
              <a:rPr lang="en-US" baseline="0" dirty="0" smtClean="0"/>
              <a:t>Now that we have a visual sense of our data…it’s sometimes quite helpful to capture our data with a number or numerical summary. We will quickly go over the main numerical summaries for categorical and numerical data. </a:t>
            </a:r>
          </a:p>
          <a:p>
            <a:endParaRPr lang="en-US" baseline="0" dirty="0" smtClean="0"/>
          </a:p>
        </p:txBody>
      </p:sp>
      <p:sp>
        <p:nvSpPr>
          <p:cNvPr id="4" name="Slide Number Placeholder 3"/>
          <p:cNvSpPr>
            <a:spLocks noGrp="1"/>
          </p:cNvSpPr>
          <p:nvPr>
            <p:ph type="sldNum" sz="quarter" idx="10"/>
          </p:nvPr>
        </p:nvSpPr>
        <p:spPr/>
        <p:txBody>
          <a:bodyPr/>
          <a:lstStyle/>
          <a:p>
            <a:fld id="{DADEE8A9-F78E-4539-9DAB-064854AEF9B5}"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numerical data, we have more options as far as summarizing</a:t>
            </a:r>
            <a:r>
              <a:rPr lang="en-US" baseline="0" dirty="0" smtClean="0"/>
              <a:t> our data. When you think about numerical data, we often think about the data having a sense of mass, which leads us to think physically. This gives us measures of center and measures of spread. For measures of center, you already know mean and median while measures of spread are standard deviation and the </a:t>
            </a:r>
            <a:r>
              <a:rPr lang="en-US" baseline="0" dirty="0" err="1" smtClean="0"/>
              <a:t>interquartile</a:t>
            </a:r>
            <a:r>
              <a:rPr lang="en-US" baseline="0" dirty="0" smtClean="0"/>
              <a:t> range. R has functions for all these measures. </a:t>
            </a:r>
          </a:p>
          <a:p>
            <a:endParaRPr lang="en-US" baseline="0" dirty="0" smtClean="0"/>
          </a:p>
          <a:p>
            <a:r>
              <a:rPr lang="en-US" baseline="0" dirty="0" smtClean="0"/>
              <a:t>Let’s return to our flower color dataset and focus on flower color as measured by a spectrophotometer.  </a:t>
            </a:r>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Mean</a:t>
            </a:r>
            <a:r>
              <a:rPr lang="en-US" baseline="0" dirty="0" smtClean="0"/>
              <a:t>, median, standard deviation, and </a:t>
            </a:r>
            <a:r>
              <a:rPr lang="en-US" baseline="0" dirty="0" err="1" smtClean="0"/>
              <a:t>interquartile</a:t>
            </a:r>
            <a:r>
              <a:rPr lang="en-US" baseline="0" dirty="0" smtClean="0"/>
              <a:t> range are all functions in R. </a:t>
            </a:r>
          </a:p>
          <a:p>
            <a:endParaRPr lang="en-US" baseline="0" dirty="0" smtClean="0"/>
          </a:p>
          <a:p>
            <a:r>
              <a:rPr lang="en-US" baseline="0" dirty="0" smtClean="0"/>
              <a:t>Quick question: When should each measure be used? (ask class)…look at distribution. You have a clump of values toward the high end of the wavelength spectrum while you have a few measurements at the 400 nm end. The 400 nm end is pulling the measure of center towards it which gives you a hint that you should use the median over the mean. Likewise the standard deviation is being pulled similarly so the </a:t>
            </a:r>
            <a:r>
              <a:rPr lang="en-US" baseline="0" dirty="0" err="1" smtClean="0"/>
              <a:t>interquartile</a:t>
            </a:r>
            <a:r>
              <a:rPr lang="en-US" baseline="0" dirty="0" smtClean="0"/>
              <a:t> range would be a better descriptor of spread. </a:t>
            </a:r>
          </a:p>
          <a:p>
            <a:endParaRPr lang="en-US" baseline="0" dirty="0" smtClean="0"/>
          </a:p>
          <a:p>
            <a:r>
              <a:rPr lang="en-US" baseline="0" dirty="0" smtClean="0"/>
              <a:t>To get a sense of what the </a:t>
            </a:r>
            <a:r>
              <a:rPr lang="en-US" baseline="0" dirty="0" err="1" smtClean="0"/>
              <a:t>interquartile</a:t>
            </a:r>
            <a:r>
              <a:rPr lang="en-US" baseline="0" dirty="0" smtClean="0"/>
              <a:t> range looks like, we’ll quickly make a </a:t>
            </a:r>
            <a:r>
              <a:rPr lang="en-US" baseline="0" dirty="0" err="1" smtClean="0"/>
              <a:t>boxplot</a:t>
            </a:r>
            <a:r>
              <a:rPr lang="en-US" baseline="0" dirty="0" smtClean="0"/>
              <a:t>. </a:t>
            </a:r>
          </a:p>
        </p:txBody>
      </p:sp>
      <p:sp>
        <p:nvSpPr>
          <p:cNvPr id="4" name="Slide Number Placeholder 3"/>
          <p:cNvSpPr>
            <a:spLocks noGrp="1"/>
          </p:cNvSpPr>
          <p:nvPr>
            <p:ph type="sldNum" sz="quarter" idx="10"/>
          </p:nvPr>
        </p:nvSpPr>
        <p:spPr/>
        <p:txBody>
          <a:bodyPr/>
          <a:lstStyle/>
          <a:p>
            <a:fld id="{DADEE8A9-F78E-4539-9DAB-064854AEF9B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a:t>
            </a:r>
            <a:r>
              <a:rPr lang="en-US" baseline="0" dirty="0" smtClean="0"/>
              <a:t> you order all the data from smallest to largest, and then chop it up into four quarters or quartiles, you will be able to hand-calculate the </a:t>
            </a:r>
            <a:r>
              <a:rPr lang="en-US" baseline="0" dirty="0" err="1" smtClean="0"/>
              <a:t>interquartile</a:t>
            </a:r>
            <a:r>
              <a:rPr lang="en-US" baseline="0" dirty="0" smtClean="0"/>
              <a:t> range. The range itself is the first quartile to the third quartile and includes the median which is the second quartile. This allows us to identify outliers which are any value 1.5IQR outside the IQR itself.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Of course, you can easily compute</a:t>
            </a:r>
            <a:r>
              <a:rPr lang="en-US" baseline="0" dirty="0" smtClean="0"/>
              <a:t> some of the summary statistics using the summary function! You can summarize a vector or your entire dataset.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I would like you all to open up</a:t>
            </a:r>
            <a:r>
              <a:rPr lang="en-US" baseline="0" dirty="0" smtClean="0"/>
              <a:t> R Studio so you can begin to orient yourself to the program. It will probably look pretty familiar in some aspects and very different in other aspects. R studio is a user-friendly interface for R that is free! It allows you to easily focus on your data analyses in a user-friendly format. </a:t>
            </a:r>
          </a:p>
          <a:p>
            <a:r>
              <a:rPr lang="en-US" baseline="0" dirty="0" smtClean="0"/>
              <a:t>If you notice, there is a toolbar at the top that has some commands conveniently located in a top-down window. You can save files, open files, and save plots much like you would in any other software package like JMP. </a:t>
            </a:r>
          </a:p>
          <a:p>
            <a:endParaRPr lang="en-US" baseline="0" dirty="0" smtClean="0"/>
          </a:p>
          <a:p>
            <a:r>
              <a:rPr lang="en-US" baseline="0" dirty="0" smtClean="0"/>
              <a:t>Let’s start in the right hand corner of the page. This area is like the memory for R studio. It stores not only the variable and their values that you assign to it but also your command history. The environment tab lists what data you have uploaded and gives the values for variables you have assigned during your computations. The history tab gives a list of all the commands you have used in the console. You can click on commands in the history tab and copy them to the console in case you need to repeat a computation. </a:t>
            </a:r>
          </a:p>
          <a:p>
            <a:endParaRPr lang="en-US" baseline="0" dirty="0" smtClean="0"/>
          </a:p>
          <a:p>
            <a:r>
              <a:rPr lang="en-US" baseline="0" dirty="0" smtClean="0"/>
              <a:t>The bottom right hand corner displays the files in your working directory, plots you may have created, and packages you may have downloaded. The files tab allows you to search through your computer for a file you may need to work on. It does not allow you to upload the data directly into R studio. You have to import the data following the procedure we will outline shortly. The plots tab will display the plots that you will generate as you trying to understand your data. The packages tab shows all the packages you have downloaded. Packages are collections of functions, data, and other code that allow you to complete a set of tasks. There are some packages that come with R Studio, and there are others that you need to install as you use R for more statistical applications. For example, if you were interested in using R for </a:t>
            </a:r>
            <a:r>
              <a:rPr lang="en-US" baseline="0" dirty="0" err="1" smtClean="0"/>
              <a:t>phylogenetic</a:t>
            </a:r>
            <a:r>
              <a:rPr lang="en-US" baseline="0" dirty="0" smtClean="0"/>
              <a:t> analyses, you might want to install </a:t>
            </a:r>
            <a:r>
              <a:rPr lang="en-US" baseline="0" dirty="0" err="1" smtClean="0"/>
              <a:t>picante</a:t>
            </a:r>
            <a:r>
              <a:rPr lang="en-US" baseline="0" dirty="0" smtClean="0"/>
              <a:t>, a package that allows you to assess </a:t>
            </a:r>
            <a:r>
              <a:rPr lang="en-US" baseline="0" dirty="0" err="1" smtClean="0"/>
              <a:t>phylogenetic</a:t>
            </a:r>
            <a:r>
              <a:rPr lang="en-US" baseline="0" dirty="0" smtClean="0"/>
              <a:t> community structure, or the relatedness of the different species found in your study communities. Packages are free, and they were developed by members of the open source R community for everyone’s use. </a:t>
            </a:r>
          </a:p>
          <a:p>
            <a:endParaRPr lang="en-US" baseline="0" dirty="0" smtClean="0"/>
          </a:p>
          <a:p>
            <a:r>
              <a:rPr lang="en-US" baseline="0" dirty="0" smtClean="0"/>
              <a:t>The bottom left-hand corner is your console, or where you will enter R functions to allow you to statistically compute in real-time. If accidentally mistype an error, R will spit out an error message that should be fairly informative. Depending on the error message, you should be able to quickly figure out what you did wrong. You do have the option of creating scripts, or R files, that allow you to run a series of functions as one. You can save all your statistical steps as a script for your future reference. We will not save any scripts at this moment because we want to focus on learning the functions. We want you to see the output immediately so you learn how each function works. </a:t>
            </a:r>
          </a:p>
          <a:p>
            <a:endParaRPr lang="en-US" baseline="0" dirty="0" smtClean="0"/>
          </a:p>
          <a:p>
            <a:r>
              <a:rPr lang="en-US" baseline="0" dirty="0" smtClean="0"/>
              <a:t>And finally in the top left corner is your data! You don’t have this corner yet since you haven’t imported any data. So let’s start importing!</a:t>
            </a:r>
          </a:p>
          <a:p>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a:t>
            </a:r>
            <a:r>
              <a:rPr lang="en-US" baseline="0" dirty="0" smtClean="0"/>
              <a:t> we move forward, I just wanted to take a moment to notice a few patterns that will show up as you progress through your R computations. First, once you learn a method, in this case the plot method, there is a general pattern to how these methods work with R data types and objects. For example, you will always input the data first, then the plot title, then the x and y axes labels. All the plot methods regardless of what type of plot have this pattern. So when you learn a few plotting methods, you can easily apply them to novel plotting methods. Now you should have a sense of how to make a violin plot!</a:t>
            </a:r>
          </a:p>
          <a:p>
            <a:endParaRPr lang="en-US" baseline="0" dirty="0" smtClean="0"/>
          </a:p>
          <a:p>
            <a:r>
              <a:rPr lang="en-US" baseline="0" dirty="0" smtClean="0"/>
              <a:t>And remember the general pattern of defining a “dummy variable” so you can easily manipulate these objects and data types!</a:t>
            </a:r>
          </a:p>
          <a:p>
            <a:endParaRPr lang="en-US" baseline="0" dirty="0" smtClean="0"/>
          </a:p>
          <a:p>
            <a:r>
              <a:rPr lang="en-US" baseline="0" dirty="0" smtClean="0"/>
              <a:t>Picking up these types of patterns to the R methods that you will learn in the workshop will help you expand your knowledge of R beyond this workshop. Once you learn a few methods, you’ll be able to easily pick up other methods of the same type without necessarily having to practice them extensively. </a:t>
            </a:r>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Another</a:t>
            </a:r>
            <a:r>
              <a:rPr lang="en-US" baseline="0" dirty="0" smtClean="0"/>
              <a:t> quick observation: You have already learned JMP, one statistical software package, and now you are learning (or reviewing) R. If you notice the statistics hasn’t changed, just the how you compute the statistics. JMP is much more point and click while in R you need to learn the methods and how to enter data types and objects. But the two packages are exactly the same in how you compute your statistics. </a:t>
            </a:r>
          </a:p>
          <a:p>
            <a:endParaRPr lang="en-US" baseline="0" dirty="0" smtClean="0"/>
          </a:p>
          <a:p>
            <a:r>
              <a:rPr lang="en-US" baseline="0" dirty="0" smtClean="0"/>
              <a:t>You are by no means married to any software package and you should feel free to experiment with as many packages as you like. Once you learn one software like R, it does make it easy to learn other similar software packages. And you can use different packages at different stages. For example, you can use R for all your plots while using JMP for your hypothesis testing. And you can use Excel to organize your data so you have minimal data manipulation in R or JMP. (and remember, don’t use Excel to run your hypothesis tests)!</a:t>
            </a:r>
          </a:p>
          <a:p>
            <a:endParaRPr lang="en-US" baseline="0" dirty="0" smtClean="0"/>
          </a:p>
          <a:p>
            <a:r>
              <a:rPr lang="en-US" baseline="0" dirty="0" smtClean="0"/>
              <a:t>And now we’ll break before we pick up in five minutes for hypothesis testing!</a:t>
            </a:r>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a:t>
            </a:r>
            <a:r>
              <a:rPr lang="en-US" baseline="0" dirty="0" smtClean="0"/>
              <a:t> just talked about patterns with R methods. Statistics has its’ own patterns within its methods, and before we jump into some of the most common statistical tests, let’s take a brief moment to talk about the general process for testing any hypothesis. You first need restate your null and alternative hypothesis. This is important since this will help you define how to calculate your p-values. Your null hypothesis will be governed by a random process while your alternative hypothesis will be governed by some ecological process (that you want to study). </a:t>
            </a:r>
          </a:p>
          <a:p>
            <a:endParaRPr lang="en-US" baseline="0" dirty="0" smtClean="0"/>
          </a:p>
          <a:p>
            <a:r>
              <a:rPr lang="en-US" baseline="0" dirty="0" smtClean="0"/>
              <a:t>Now you need to calculate a test statistic. This test statistic somehow summarizes your data succinctly, allowing for comparison with a null world dataset. This test statistic may be a summary statistic that we presented in Module 2 or it may take the summary statistics we computed in Module 2 to generate a new composite statistic (such as a ratio) that facilitates comparison to a null world. </a:t>
            </a:r>
          </a:p>
          <a:p>
            <a:endParaRPr lang="en-US" baseline="0" dirty="0" smtClean="0"/>
          </a:p>
          <a:p>
            <a:r>
              <a:rPr lang="en-US" baseline="0" dirty="0" smtClean="0"/>
              <a:t>Once you have this test statistic, we need to generate this null world. There are a multitude of mathematical descriptions that can describe a null world, each one suited to characterize your particular population. For example, if you are working with a categorical system, like sorting out flower color in a species, then you can use the chi-distribution which characterizes random assortment of samples into categories very well. Or if you are working with a large population and measuring flower color with a spectrophotometer…you might characterize your world as a normal distribution (the familiar bell curve). </a:t>
            </a:r>
          </a:p>
          <a:p>
            <a:endParaRPr lang="en-US" baseline="0" dirty="0" smtClean="0"/>
          </a:p>
          <a:p>
            <a:r>
              <a:rPr lang="en-US" baseline="0" dirty="0" smtClean="0"/>
              <a:t>Once you have selected your null distribution, you need to figure out the probability of obtaining the test statistic that you observed from your data in this null world. Basically, you’re trying to figure out can you get this result given a random world. </a:t>
            </a:r>
          </a:p>
          <a:p>
            <a:endParaRPr lang="en-US" baseline="0" dirty="0" smtClean="0"/>
          </a:p>
          <a:p>
            <a:r>
              <a:rPr lang="en-US" baseline="0" dirty="0" smtClean="0"/>
              <a:t>If the probability is very high, considered by convention in biology to be over 0.05, then you accept the null world, or more formally that you can obtain this result by chance. But if the probability is low, or less than 0.05, then there is a good chance that your ecological process may be governing the phenomenon you’re studying. </a:t>
            </a:r>
          </a:p>
          <a:p>
            <a:endParaRPr lang="en-US" baseline="0" dirty="0" smtClean="0"/>
          </a:p>
          <a:p>
            <a:r>
              <a:rPr lang="en-US" baseline="0" dirty="0" smtClean="0"/>
              <a:t>All the statistical tests that we will talk about in this workshop and the next follow this pattern. The tests are formulaic ways to test your hypotheses and they provide convenient algorithms or paths to determining whether you should accept or reject your hypothesis. In this workshop, you will learn how to use R to calculate test statistics, determine null distributions, and calculate P-values. </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start out with an example of a classic</a:t>
            </a:r>
            <a:r>
              <a:rPr lang="en-US" baseline="0" dirty="0" smtClean="0"/>
              <a:t> categorical hypothesis test, the goodness-of-fit test. Sometimes when you’re observing how often a particular category pops up in your study population, you want to figure out how does what I’m observing varying from what I expect to observe. To be less vague, let’s run with an example. You are studying how often a particular species of bee visits flowers in an experimental meadow. You go out for a few weeks and observe how often your bee visits the flowers in the meadow. </a:t>
            </a:r>
          </a:p>
          <a:p>
            <a:endParaRPr lang="en-US" baseline="0" dirty="0" smtClean="0"/>
          </a:p>
          <a:p>
            <a:r>
              <a:rPr lang="en-US" baseline="0" dirty="0" smtClean="0"/>
              <a:t>Let’s say you decided to observe this bee because you wanted to determine whether your bee preferred a particular flower over any flower in the meadow. If the bee didn’t, then technically, the bee would visit each flower in the meadow based on how often it encountered the flower in the meadow (i.e. the bee’s visits would depend on the proportion of the flower species in the field). e.g. if the meadow were mostly Larkspur with some Alliums, then you would more likely see the bee visit Larkspur than Alliums just because it’s more likely to run into Larkspur. It would be interesting in this case if it turned out the bee visited Alliums over Larkspur…suggesting that there may be something biologically meaningful happening here. </a:t>
            </a:r>
          </a:p>
          <a:p>
            <a:endParaRPr lang="en-US" baseline="0" dirty="0" smtClean="0"/>
          </a:p>
          <a:p>
            <a:r>
              <a:rPr lang="en-US" baseline="0" dirty="0" smtClean="0"/>
              <a:t>To see if something biological meaningful is happening, you can use a goodness-of-fit test which uses the X distribution to assess the probability of obtaining your data. </a:t>
            </a:r>
          </a:p>
          <a:p>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a:t>
            </a:r>
            <a:r>
              <a:rPr lang="en-US" baseline="0" dirty="0" smtClean="0"/>
              <a:t> state your hypothesis in terms of proportions. </a:t>
            </a:r>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you calculate your</a:t>
            </a:r>
            <a:r>
              <a:rPr lang="en-US" baseline="0" dirty="0" smtClean="0"/>
              <a:t> test statistic for your data. First you need to calculate what you expected to find. You calculate what should be the expected proportions based on how many flowers of a particular species are in a population. For example, there are a total of 50 Alliums in the total flower population of 484 flowers. The proportion of Alliums is just 50/484 or 0.103. If the bee makes a total of 350 visits, and 0.103 or 36.05 visits should be to Alliums. </a:t>
            </a:r>
          </a:p>
          <a:p>
            <a:endParaRPr lang="en-US" baseline="0" dirty="0" smtClean="0"/>
          </a:p>
          <a:p>
            <a:r>
              <a:rPr lang="en-US" baseline="0" dirty="0" smtClean="0"/>
              <a:t>Once you calculate the expected frequencies, you calculate the test statistic, in this case the X2 statistics which sums the difference between observed and expected as weighted by what you expected. </a:t>
            </a:r>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will be calculating</a:t>
            </a:r>
            <a:r>
              <a:rPr lang="en-US" baseline="0" dirty="0" smtClean="0"/>
              <a:t> the probability of obtaining your statistic from the chi distribution, a common random proportional model. The chi distribution is actually a family of distributions, and you choose your chi distribution based on the degrees of freedom. Which is just 1 minus the category number or in our case 6 because we had seven different kinds of flowers</a:t>
            </a:r>
          </a:p>
          <a:p>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find</a:t>
            </a:r>
            <a:r>
              <a:rPr lang="en-US" baseline="0" dirty="0" smtClean="0"/>
              <a:t> on the chi distribution where the value is 351.46 or greater, and you calculate the area under the curve or the probability that you can obtain this test statistic or greater value…that’s the p-Value. </a:t>
            </a:r>
          </a:p>
          <a:p>
            <a:endParaRPr lang="en-US" baseline="0" dirty="0" smtClean="0"/>
          </a:p>
          <a:p>
            <a:r>
              <a:rPr lang="en-US" baseline="0" dirty="0" smtClean="0"/>
              <a:t>Do you accept or reject your H0? Is it a null world or better explained by something else?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where</a:t>
            </a:r>
            <a:r>
              <a:rPr lang="en-US" baseline="0" dirty="0" smtClean="0"/>
              <a:t> does R come in all of this? Remember how tedious it was to calculate those values…this is what R does for you! R completes the middle steps for you to allow you to focus on the first and last steps. </a:t>
            </a:r>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I ran the same data but in R. Let’s walk through the code quickly. First I imported the data, saved as a data frame with </a:t>
            </a:r>
            <a:r>
              <a:rPr lang="en-US" baseline="0" dirty="0" err="1" smtClean="0"/>
              <a:t>chitestdata</a:t>
            </a:r>
            <a:r>
              <a:rPr lang="en-US" baseline="0" dirty="0" smtClean="0"/>
              <a:t>. Then I viewed the data quickly so I could ensure that I wrote out the correct column names for the </a:t>
            </a:r>
            <a:r>
              <a:rPr lang="en-US" baseline="0" dirty="0" err="1" smtClean="0"/>
              <a:t>chi.sq</a:t>
            </a:r>
            <a:r>
              <a:rPr lang="en-US" baseline="0" dirty="0" smtClean="0"/>
              <a:t> test. Then I pulled the columns that I needed…the observed and the flower proportion for probabilities, and then used the </a:t>
            </a:r>
            <a:r>
              <a:rPr lang="en-US" baseline="0" dirty="0" err="1" smtClean="0"/>
              <a:t>chi.sq</a:t>
            </a:r>
            <a:r>
              <a:rPr lang="en-US" baseline="0" dirty="0" smtClean="0"/>
              <a:t> test…it conveniently does all the calculations we did by hand for us!</a:t>
            </a:r>
          </a:p>
          <a:p>
            <a:endParaRPr lang="en-US" baseline="0" dirty="0" smtClean="0"/>
          </a:p>
          <a:p>
            <a:r>
              <a:rPr lang="en-US" baseline="0" dirty="0" smtClean="0"/>
              <a:t>And you will report the test-statistics, </a:t>
            </a:r>
            <a:r>
              <a:rPr lang="en-US" baseline="0" dirty="0" err="1" smtClean="0"/>
              <a:t>df</a:t>
            </a:r>
            <a:r>
              <a:rPr lang="en-US" baseline="0" dirty="0" smtClean="0"/>
              <a:t>, and p-value</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err="1" smtClean="0"/>
              <a:t>Vinko</a:t>
            </a:r>
            <a:r>
              <a:rPr lang="en-US" baseline="0" dirty="0" smtClean="0"/>
              <a:t> has conveniently downloaded the Module 2 data to the Documents folder of your computer. Please search for this folder on your computer through the files tab in R studio. We will now set the working directory in R, or the place from which you will read data from and write R computations to. You can set the working directory via two ways:</a:t>
            </a:r>
          </a:p>
          <a:p>
            <a:pPr marL="228600" indent="-228600">
              <a:buAutoNum type="arabicPeriod"/>
            </a:pPr>
            <a:r>
              <a:rPr lang="en-US" baseline="0" dirty="0" smtClean="0"/>
              <a:t>You can go to the toolbar at the top. Click on Sessions tab. Scroll down to the “Set working directory” tab, and then click on the “Files Pane Directory”. You will notice that a command </a:t>
            </a:r>
            <a:r>
              <a:rPr lang="en-US" baseline="0" dirty="0" err="1" smtClean="0"/>
              <a:t>setwd</a:t>
            </a:r>
            <a:r>
              <a:rPr lang="en-US" baseline="0" dirty="0" smtClean="0"/>
              <a:t>(directory location) will pop-up. That’s the R command that you could type to set the working directory. </a:t>
            </a:r>
          </a:p>
          <a:p>
            <a:pPr marL="228600" indent="-228600">
              <a:buAutoNum type="arabicPeriod"/>
            </a:pPr>
            <a:r>
              <a:rPr lang="en-US" baseline="0" dirty="0" err="1" smtClean="0"/>
              <a:t>setwd</a:t>
            </a:r>
            <a:r>
              <a:rPr lang="en-US" baseline="0" dirty="0" smtClean="0"/>
              <a:t>() is the other way to set the working directory. </a:t>
            </a:r>
          </a:p>
          <a:p>
            <a:pPr marL="228600" indent="-228600">
              <a:buNone/>
            </a:pPr>
            <a:r>
              <a:rPr lang="en-US" baseline="0" dirty="0" smtClean="0"/>
              <a:t>It’s important to set the working directory for each R session so you can keep track of your computations. This will allow you to organize your data analyses in one place and make it easy for R to access the data you need.</a:t>
            </a:r>
          </a:p>
          <a:p>
            <a:pPr marL="228600" indent="-228600">
              <a:buNone/>
            </a:pPr>
            <a:r>
              <a:rPr lang="en-US" baseline="0" dirty="0" smtClean="0"/>
              <a:t> </a:t>
            </a:r>
          </a:p>
          <a:p>
            <a:pPr marL="228600" indent="-228600">
              <a:buNone/>
            </a:pPr>
            <a:r>
              <a:rPr lang="en-US" baseline="0" dirty="0" smtClean="0"/>
              <a:t>Now that we have set the working directory to where your data is located. Let’s import some data. You’re conveniently working at a computer at which someone probably has done a lot of R computations. So you might already have the package available to you. Open the packages tab in the bottom right hand corner. Look for the package </a:t>
            </a:r>
            <a:r>
              <a:rPr lang="en-US" baseline="0" dirty="0" err="1" smtClean="0"/>
              <a:t>gdata</a:t>
            </a:r>
            <a:r>
              <a:rPr lang="en-US" baseline="0" dirty="0" smtClean="0"/>
              <a:t> or </a:t>
            </a:r>
            <a:r>
              <a:rPr lang="en-US" baseline="0" dirty="0" err="1" smtClean="0"/>
              <a:t>xlsx</a:t>
            </a:r>
            <a:r>
              <a:rPr lang="en-US" baseline="0" dirty="0" smtClean="0"/>
              <a:t>. Both packages will allow you to import data from Excel. This workshop exclusively focuses on importing data from Excel since most biologists enter their data into Excel. </a:t>
            </a:r>
            <a:r>
              <a:rPr lang="en-US" baseline="0" dirty="0" err="1" smtClean="0"/>
              <a:t>gdata</a:t>
            </a:r>
            <a:r>
              <a:rPr lang="en-US" baseline="0" dirty="0" smtClean="0"/>
              <a:t> uses Perl to import Excel files into R while </a:t>
            </a:r>
            <a:r>
              <a:rPr lang="en-US" baseline="0" dirty="0" err="1" smtClean="0"/>
              <a:t>xlsx</a:t>
            </a:r>
            <a:r>
              <a:rPr lang="en-US" baseline="0" dirty="0" smtClean="0"/>
              <a:t> uses Java to import Excel files. </a:t>
            </a:r>
          </a:p>
          <a:p>
            <a:pPr marL="228600" indent="-228600">
              <a:buNone/>
            </a:pPr>
            <a:endParaRPr lang="en-US" baseline="0" dirty="0" smtClean="0"/>
          </a:p>
          <a:p>
            <a:pPr marL="228600" indent="-228600">
              <a:buNone/>
            </a:pPr>
            <a:r>
              <a:rPr lang="en-US" baseline="0" dirty="0" smtClean="0"/>
              <a:t>If you don’t have </a:t>
            </a:r>
            <a:r>
              <a:rPr lang="en-US" baseline="0" dirty="0" err="1" smtClean="0"/>
              <a:t>gdata</a:t>
            </a:r>
            <a:r>
              <a:rPr lang="en-US" baseline="0" dirty="0" smtClean="0"/>
              <a:t> or </a:t>
            </a:r>
            <a:r>
              <a:rPr lang="en-US" baseline="0" dirty="0" err="1" smtClean="0"/>
              <a:t>xlsx</a:t>
            </a:r>
            <a:r>
              <a:rPr lang="en-US" baseline="0" dirty="0" smtClean="0"/>
              <a:t>, you can quickly add either package by using the command: </a:t>
            </a:r>
            <a:r>
              <a:rPr lang="en-US" baseline="0" dirty="0" err="1" smtClean="0"/>
              <a:t>install.package</a:t>
            </a:r>
            <a:r>
              <a:rPr lang="en-US" baseline="0" dirty="0" smtClean="0"/>
              <a:t>(“</a:t>
            </a:r>
            <a:r>
              <a:rPr lang="en-US" baseline="0" dirty="0" err="1" smtClean="0"/>
              <a:t>xlsx</a:t>
            </a:r>
            <a:r>
              <a:rPr lang="en-US" baseline="0" dirty="0" smtClean="0"/>
              <a:t>”)</a:t>
            </a:r>
          </a:p>
          <a:p>
            <a:pPr marL="228600" indent="-228600">
              <a:buNone/>
            </a:pPr>
            <a:r>
              <a:rPr lang="en-US" baseline="0" dirty="0" smtClean="0"/>
              <a:t>This will download the package for you. </a:t>
            </a:r>
          </a:p>
          <a:p>
            <a:pPr marL="228600" indent="-228600">
              <a:buNone/>
            </a:pPr>
            <a:endParaRPr lang="en-US" baseline="0" dirty="0" smtClean="0"/>
          </a:p>
          <a:p>
            <a:pPr marL="228600" indent="-228600">
              <a:buNone/>
            </a:pPr>
            <a:r>
              <a:rPr lang="en-US" baseline="0" dirty="0" smtClean="0"/>
              <a:t>Now that you have confirmed that you have the </a:t>
            </a:r>
            <a:r>
              <a:rPr lang="en-US" baseline="0" dirty="0" err="1" smtClean="0"/>
              <a:t>gdata</a:t>
            </a:r>
            <a:r>
              <a:rPr lang="en-US" baseline="0" dirty="0" smtClean="0"/>
              <a:t> or </a:t>
            </a:r>
            <a:r>
              <a:rPr lang="en-US" baseline="0" dirty="0" err="1" smtClean="0"/>
              <a:t>xlsx</a:t>
            </a:r>
            <a:r>
              <a:rPr lang="en-US" baseline="0" dirty="0" smtClean="0"/>
              <a:t> packages, let’s load them into your active R session. While the package exists in your R library, you need to load the package with its code into your active R session so the R compiler can easily access it. You will do this by using </a:t>
            </a:r>
          </a:p>
          <a:p>
            <a:pPr marL="228600" indent="-228600">
              <a:buNone/>
            </a:pPr>
            <a:r>
              <a:rPr lang="en-US" baseline="0" dirty="0" smtClean="0"/>
              <a:t>library(“</a:t>
            </a:r>
            <a:r>
              <a:rPr lang="en-US" baseline="0" dirty="0" err="1" smtClean="0"/>
              <a:t>xlsx</a:t>
            </a:r>
            <a:r>
              <a:rPr lang="en-US" baseline="0" dirty="0" smtClean="0"/>
              <a:t>”)</a:t>
            </a:r>
          </a:p>
          <a:p>
            <a:pPr marL="228600" indent="-228600">
              <a:buNone/>
            </a:pPr>
            <a:endParaRPr lang="en-US" baseline="0" dirty="0" smtClean="0"/>
          </a:p>
          <a:p>
            <a:pPr marL="228600" indent="-228600">
              <a:buNone/>
            </a:pPr>
            <a:r>
              <a:rPr lang="en-US" baseline="0" dirty="0" smtClean="0"/>
              <a:t>Alternatively, you can just check the box next to the package which loads the library command into your console. This loads the package into your active R environment.</a:t>
            </a:r>
          </a:p>
          <a:p>
            <a:pPr marL="228600" indent="-228600">
              <a:buNone/>
            </a:pPr>
            <a:endParaRPr lang="en-US" baseline="0" dirty="0" smtClean="0"/>
          </a:p>
          <a:p>
            <a:pPr marL="228600" indent="-228600">
              <a:buNone/>
            </a:pPr>
            <a:endParaRPr lang="en-US" baseline="0" dirty="0" smtClean="0"/>
          </a:p>
          <a:p>
            <a:pPr marL="228600" indent="-228600">
              <a:buNone/>
            </a:pPr>
            <a:endParaRPr lang="en-US" baseline="0" dirty="0" smtClean="0"/>
          </a:p>
        </p:txBody>
      </p:sp>
      <p:sp>
        <p:nvSpPr>
          <p:cNvPr id="4" name="Slide Number Placeholder 3"/>
          <p:cNvSpPr>
            <a:spLocks noGrp="1"/>
          </p:cNvSpPr>
          <p:nvPr>
            <p:ph type="sldNum" sz="quarter" idx="10"/>
          </p:nvPr>
        </p:nvSpPr>
        <p:spPr/>
        <p:txBody>
          <a:bodyPr/>
          <a:lstStyle/>
          <a:p>
            <a:fld id="{DADEE8A9-F78E-4539-9DAB-064854AEF9B5}"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Chances</a:t>
            </a:r>
            <a:r>
              <a:rPr lang="en-US" baseline="0" dirty="0" smtClean="0"/>
              <a:t> are you probably measured more than one variable. And we can extend the goodness of fit test to learn whether there is an association among categorical variables. The calculations to find whether there is an association among two or more categorical variables is very similar to the calculations we just presented. Instead of thinking of a single vector of data, we will be thinking about a matrix of data. BUT the process to determine whether there is an association among two or more categorical variables still follows the same process as before! </a:t>
            </a:r>
          </a:p>
          <a:p>
            <a:endParaRPr lang="en-US" baseline="0" dirty="0" smtClean="0"/>
          </a:p>
          <a:p>
            <a:r>
              <a:rPr lang="en-US" baseline="0" dirty="0" smtClean="0"/>
              <a:t>Before we begin, we have to define what we mean by association. In this case, association among two variables means that the two variables are dependent on each other. If there is no association between the variables, we say they are independent. This is the association we will look to compute during our R computations.</a:t>
            </a:r>
          </a:p>
          <a:p>
            <a:endParaRPr lang="en-US" baseline="0" dirty="0" smtClean="0"/>
          </a:p>
          <a:p>
            <a:r>
              <a:rPr lang="en-US" baseline="0" dirty="0" smtClean="0"/>
              <a:t>Let’s begin with an example. Aphids are a big target in the insect world. Aphids can be parasitized by wasps which attack the aphids and turn them into mummies. Or they can be eaten by </a:t>
            </a:r>
            <a:r>
              <a:rPr lang="en-US" baseline="0" dirty="0" err="1" smtClean="0"/>
              <a:t>syrphid</a:t>
            </a:r>
            <a:r>
              <a:rPr lang="en-US" baseline="0" dirty="0" smtClean="0"/>
              <a:t> larvae, or the early stages of a pollinating fly. We want to see if you are more likely to be eaten by a </a:t>
            </a:r>
            <a:r>
              <a:rPr lang="en-US" baseline="0" dirty="0" err="1" smtClean="0"/>
              <a:t>syrphid</a:t>
            </a:r>
            <a:r>
              <a:rPr lang="en-US" baseline="0" dirty="0" smtClean="0"/>
              <a:t> larvae if you are already parasitized. We go out and count this phenomenon, and this is a summary of the data that we collected above. </a:t>
            </a:r>
          </a:p>
          <a:p>
            <a:endParaRPr lang="en-US" baseline="0" dirty="0" smtClean="0"/>
          </a:p>
          <a:p>
            <a:r>
              <a:rPr lang="en-US" baseline="0" dirty="0" smtClean="0"/>
              <a:t>Our H0 would be that </a:t>
            </a:r>
            <a:r>
              <a:rPr lang="en-US" baseline="0" dirty="0" err="1" smtClean="0"/>
              <a:t>syrphid</a:t>
            </a:r>
            <a:r>
              <a:rPr lang="en-US" baseline="0" dirty="0" smtClean="0"/>
              <a:t> larvae and parasitism are independent of each other. Our HA is that they are dependent. </a:t>
            </a:r>
          </a:p>
          <a:p>
            <a:endParaRPr lang="en-US" baseline="0" dirty="0" smtClean="0"/>
          </a:p>
          <a:p>
            <a:r>
              <a:rPr lang="en-US" baseline="0" dirty="0" smtClean="0"/>
              <a:t>Ok, let’s calculate the expected values. Before we begin, let’s remind ourselves of the law of independence. If two events are independent, then you just have to multiply their probabilities. We can calculate the individual probabilities from the table, and then we have to multiply that by the total sample (152). Then we stick that in the matrix formula for the chi statistic. Now we just have to turn to the chi distribution for the </a:t>
            </a:r>
            <a:r>
              <a:rPr lang="en-US" baseline="0" dirty="0" err="1" smtClean="0"/>
              <a:t>df</a:t>
            </a:r>
            <a:r>
              <a:rPr lang="en-US" baseline="0" dirty="0" smtClean="0"/>
              <a:t> =1.</a:t>
            </a:r>
          </a:p>
          <a:p>
            <a:endParaRPr lang="en-US" baseline="0" dirty="0" smtClean="0"/>
          </a:p>
          <a:p>
            <a:r>
              <a:rPr lang="en-US" baseline="0" dirty="0" smtClean="0"/>
              <a:t>Again, a lot of calculations! But now that you know what the test involves…let’s go through the R computation which returns us to our previous method: </a:t>
            </a:r>
            <a:r>
              <a:rPr lang="en-US" baseline="0" dirty="0" err="1" smtClean="0"/>
              <a:t>chisq.test</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Previously,</a:t>
            </a:r>
            <a:r>
              <a:rPr lang="en-US" baseline="0" dirty="0" smtClean="0"/>
              <a:t> you had to calculate the probabilities and use the p=</a:t>
            </a:r>
            <a:r>
              <a:rPr lang="en-US" baseline="0" dirty="0" err="1" smtClean="0"/>
              <a:t>null.probs</a:t>
            </a:r>
            <a:r>
              <a:rPr lang="en-US" baseline="0" dirty="0" smtClean="0"/>
              <a:t>. Why not here?</a:t>
            </a:r>
          </a:p>
          <a:p>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a:t>
            </a:r>
            <a:r>
              <a:rPr lang="en-US" baseline="0" dirty="0" smtClean="0"/>
              <a:t> needed to give the probabilities in the bee visitation example since you cannot obtain the number of occurrences without providing them. Without accounting for the actual abundances, you will have distorted results. </a:t>
            </a:r>
          </a:p>
          <a:p>
            <a:endParaRPr lang="en-US" baseline="0" dirty="0" smtClean="0"/>
          </a:p>
          <a:p>
            <a:r>
              <a:rPr lang="en-US" baseline="0" dirty="0" smtClean="0"/>
              <a:t>You don’t need to do this for the aphid-parasitoid-larvae matrix since you have the abundances in the table. R will compute this from the matrix itself. It has been written into the method. </a:t>
            </a:r>
          </a:p>
        </p:txBody>
      </p:sp>
      <p:sp>
        <p:nvSpPr>
          <p:cNvPr id="4" name="Slide Number Placeholder 3"/>
          <p:cNvSpPr>
            <a:spLocks noGrp="1"/>
          </p:cNvSpPr>
          <p:nvPr>
            <p:ph type="sldNum" sz="quarter" idx="10"/>
          </p:nvPr>
        </p:nvSpPr>
        <p:spPr/>
        <p:txBody>
          <a:bodyPr/>
          <a:lstStyle/>
          <a:p>
            <a:fld id="{DADEE8A9-F78E-4539-9DAB-064854AEF9B5}" type="slidenum">
              <a:rPr lang="en-US" smtClean="0"/>
              <a:pPr/>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Ok, we’ve</a:t>
            </a:r>
            <a:r>
              <a:rPr lang="en-US" baseline="0" dirty="0" smtClean="0"/>
              <a:t> </a:t>
            </a:r>
            <a:r>
              <a:rPr lang="en-US" baseline="0" dirty="0" smtClean="0"/>
              <a:t>covered two common tests for understanding your categorical data…now we need to deal with your numerical data. Namely, if you measured a numerical response variable given a categorical explanatory variable. But before we go into the famous student t-test, we need to digress for a minute into a note about experimental design. There are two ways to measure a numerical variable given a two-treatment set-up: paired or unpaired (two sample). Depending on how you set up your experiment, you will run your t-test in R (and even if you hand calculated the data) slightly differently. </a:t>
            </a:r>
          </a:p>
          <a:p>
            <a:endParaRPr lang="en-US" baseline="0" dirty="0" smtClean="0"/>
          </a:p>
          <a:p>
            <a:r>
              <a:rPr lang="en-US" baseline="0" dirty="0" smtClean="0"/>
              <a:t>A paired sample is where you took a specimen and applied the same two treatments to the same specimen. A two sample setup is where you have different specimens for each treatment. Your test statistic t will change depending on whether you had a paired or unpaired sample. </a:t>
            </a:r>
          </a:p>
          <a:p>
            <a:endParaRPr lang="en-US" baseline="0" dirty="0" smtClean="0"/>
          </a:p>
        </p:txBody>
      </p:sp>
      <p:sp>
        <p:nvSpPr>
          <p:cNvPr id="4" name="Slide Number Placeholder 3"/>
          <p:cNvSpPr>
            <a:spLocks noGrp="1"/>
          </p:cNvSpPr>
          <p:nvPr>
            <p:ph type="sldNum" sz="quarter" idx="10"/>
          </p:nvPr>
        </p:nvSpPr>
        <p:spPr/>
        <p:txBody>
          <a:bodyPr/>
          <a:lstStyle/>
          <a:p>
            <a:fld id="{DADEE8A9-F78E-4539-9DAB-064854AEF9B5}" type="slidenum">
              <a:rPr lang="en-US" smtClean="0"/>
              <a:pPr/>
              <a:t>35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Notice trend</a:t>
            </a:r>
            <a:r>
              <a:rPr lang="en-US" baseline="0" dirty="0" smtClean="0"/>
              <a:t> in before and after</a:t>
            </a:r>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36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start out with the paired sample first. What’s your H0: difference is zero, HA:</a:t>
            </a:r>
            <a:r>
              <a:rPr lang="en-US" baseline="0" dirty="0" smtClean="0"/>
              <a:t> difference is not zero</a:t>
            </a:r>
          </a:p>
          <a:p>
            <a:endParaRPr lang="en-US" baseline="0" dirty="0" smtClean="0"/>
          </a:p>
          <a:p>
            <a:r>
              <a:rPr lang="en-US" baseline="0" dirty="0" smtClean="0"/>
              <a:t>T-statistic: difference in means between the before and after treatment</a:t>
            </a:r>
          </a:p>
          <a:p>
            <a:endParaRPr lang="en-US" baseline="0" dirty="0" smtClean="0"/>
          </a:p>
          <a:p>
            <a:r>
              <a:rPr lang="en-US" baseline="0" dirty="0" smtClean="0"/>
              <a:t>Use the t-distribution which is similar to the normal distribution, but fatter tails to account for sampling error</a:t>
            </a:r>
          </a:p>
          <a:p>
            <a:endParaRPr lang="en-US" baseline="0" dirty="0" smtClean="0"/>
          </a:p>
          <a:p>
            <a:r>
              <a:rPr lang="en-US" baseline="0" dirty="0" smtClean="0"/>
              <a:t>Then find the t-statistic on both ends, mean difference can go either way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37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let’s do</a:t>
            </a:r>
            <a:r>
              <a:rPr lang="en-US" baseline="0" dirty="0" smtClean="0"/>
              <a:t> the same experiment but unpaired</a:t>
            </a:r>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can think through this t-statistic a bit: </a:t>
            </a:r>
            <a:r>
              <a:rPr lang="en-US" dirty="0" smtClean="0"/>
              <a:t>What’s your H0: the</a:t>
            </a:r>
            <a:r>
              <a:rPr lang="en-US" baseline="0" dirty="0" smtClean="0"/>
              <a:t> means are equal</a:t>
            </a:r>
            <a:r>
              <a:rPr lang="en-US" dirty="0" smtClean="0"/>
              <a:t>, HA:</a:t>
            </a:r>
            <a:r>
              <a:rPr lang="en-US" baseline="0" dirty="0" smtClean="0"/>
              <a:t> the means are not equal</a:t>
            </a:r>
          </a:p>
          <a:p>
            <a:endParaRPr lang="en-US" baseline="0" dirty="0" smtClean="0"/>
          </a:p>
          <a:p>
            <a:r>
              <a:rPr lang="en-US" baseline="0" dirty="0" smtClean="0"/>
              <a:t>T-statistic:  difference in means between two treatments/sampling error(accounts for mean1 minus mean2, basically accounts for variance in both treatment pools)</a:t>
            </a:r>
          </a:p>
          <a:p>
            <a:endParaRPr lang="en-US" baseline="0" dirty="0" smtClean="0"/>
          </a:p>
          <a:p>
            <a:r>
              <a:rPr lang="en-US" baseline="0" dirty="0" smtClean="0"/>
              <a:t>Then find the t-statistic on both ends, mean difference can go either way</a:t>
            </a:r>
          </a:p>
          <a:p>
            <a:endParaRPr lang="en-US" baseline="0" dirty="0" smtClean="0"/>
          </a:p>
          <a:p>
            <a:r>
              <a:rPr lang="en-US" dirty="0" smtClean="0"/>
              <a:t>And then</a:t>
            </a:r>
            <a:r>
              <a:rPr lang="en-US" baseline="0" dirty="0" smtClean="0"/>
              <a:t> follow same procedure</a:t>
            </a:r>
          </a:p>
          <a:p>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t.test</a:t>
            </a:r>
            <a:r>
              <a:rPr lang="en-US" dirty="0" smtClean="0"/>
              <a:t>(treatment1,</a:t>
            </a:r>
            <a:r>
              <a:rPr lang="en-US" baseline="0" dirty="0" smtClean="0"/>
              <a:t> treatment2, alternative = mean greater?, </a:t>
            </a:r>
            <a:r>
              <a:rPr lang="en-US" baseline="0" dirty="0" err="1" smtClean="0"/>
              <a:t>var.equal</a:t>
            </a:r>
            <a:r>
              <a:rPr lang="en-US" baseline="0" dirty="0" smtClean="0"/>
              <a:t> =T (are sample variances equal? We will assume yes otherwise Welch correction)…will talk about quality of data in next workshop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41</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Ok, now we want to compare foraging</a:t>
            </a:r>
            <a:r>
              <a:rPr lang="en-US" baseline="0" dirty="0" smtClean="0"/>
              <a:t> among three treatments…we need to look at alternative methods…here we look at the variances…or testing for variation among groups…the ANOVA</a:t>
            </a:r>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42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that you have loaded either </a:t>
            </a:r>
            <a:r>
              <a:rPr lang="en-US" dirty="0" err="1" smtClean="0"/>
              <a:t>xlsx</a:t>
            </a:r>
            <a:r>
              <a:rPr lang="en-US" dirty="0" smtClean="0"/>
              <a:t> or </a:t>
            </a:r>
            <a:r>
              <a:rPr lang="en-US" dirty="0" err="1" smtClean="0"/>
              <a:t>gdata</a:t>
            </a:r>
            <a:r>
              <a:rPr lang="en-US" dirty="0" smtClean="0"/>
              <a:t> into your active R environment.</a:t>
            </a:r>
            <a:r>
              <a:rPr lang="en-US" baseline="0" dirty="0" smtClean="0"/>
              <a:t> You’re ready to import the Module 2 data file. To make it easy to work with the data once it’s been loaded, let’s give it a name. We will assign this name to the data set so we can easily call it up in functions. </a:t>
            </a:r>
          </a:p>
          <a:p>
            <a:endParaRPr lang="en-US" baseline="0" dirty="0" smtClean="0"/>
          </a:p>
          <a:p>
            <a:r>
              <a:rPr lang="en-US" baseline="0" dirty="0" smtClean="0"/>
              <a:t>Let’s call the Module 2 data set…</a:t>
            </a:r>
            <a:r>
              <a:rPr lang="en-US" baseline="0" dirty="0" err="1" smtClean="0"/>
              <a:t>moddata</a:t>
            </a:r>
            <a:r>
              <a:rPr lang="en-US" baseline="0" dirty="0" smtClean="0"/>
              <a:t>. We will assign the imported Excel file to </a:t>
            </a:r>
            <a:r>
              <a:rPr lang="en-US" baseline="0" dirty="0" err="1" smtClean="0"/>
              <a:t>moddata</a:t>
            </a:r>
            <a:r>
              <a:rPr lang="en-US" baseline="0" dirty="0" smtClean="0"/>
              <a:t> using the &lt;- assignment symbol. (You can use the = symbol to make assignments in R. But it’s just convention that you use &lt;-.)</a:t>
            </a:r>
          </a:p>
          <a:p>
            <a:endParaRPr lang="en-US" baseline="0" dirty="0" smtClean="0"/>
          </a:p>
          <a:p>
            <a:r>
              <a:rPr lang="en-US" baseline="0" dirty="0" smtClean="0"/>
              <a:t>So enter:</a:t>
            </a:r>
          </a:p>
          <a:p>
            <a:r>
              <a:rPr lang="en-US" baseline="0" dirty="0" err="1" smtClean="0"/>
              <a:t>moddata</a:t>
            </a:r>
            <a:r>
              <a:rPr lang="en-US" baseline="0" dirty="0" smtClean="0"/>
              <a:t> &lt;- read.xls(“Module 2 data.xlsx”)</a:t>
            </a:r>
          </a:p>
          <a:p>
            <a:r>
              <a:rPr lang="en-US" baseline="0" dirty="0" smtClean="0"/>
              <a:t>If you click on </a:t>
            </a:r>
            <a:r>
              <a:rPr lang="en-US" baseline="0" dirty="0" err="1" smtClean="0"/>
              <a:t>moddata</a:t>
            </a:r>
            <a:r>
              <a:rPr lang="en-US" baseline="0" dirty="0" smtClean="0"/>
              <a:t> in your environment window or type in View(</a:t>
            </a:r>
            <a:r>
              <a:rPr lang="en-US" baseline="0" dirty="0" err="1" smtClean="0"/>
              <a:t>moddata</a:t>
            </a:r>
            <a:r>
              <a:rPr lang="en-US" baseline="0" dirty="0" smtClean="0"/>
              <a:t>) , you will be able to view your data. </a:t>
            </a:r>
          </a:p>
        </p:txBody>
      </p:sp>
      <p:sp>
        <p:nvSpPr>
          <p:cNvPr id="4" name="Slide Number Placeholder 3"/>
          <p:cNvSpPr>
            <a:spLocks noGrp="1"/>
          </p:cNvSpPr>
          <p:nvPr>
            <p:ph type="sldNum" sz="quarter" idx="10"/>
          </p:nvPr>
        </p:nvSpPr>
        <p:spPr/>
        <p:txBody>
          <a:bodyPr/>
          <a:lstStyle/>
          <a:p>
            <a:fld id="{DADEE8A9-F78E-4539-9DAB-064854AEF9B5}"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An</a:t>
            </a:r>
            <a:r>
              <a:rPr lang="en-US" baseline="0" dirty="0" smtClean="0"/>
              <a:t> ANOVA follows the same general process as before, but the calculations for the test statistics or the F-statistic can be quite long. Not because they are hairy, but because it’s a lot of arithmetic. For this last test presented today, we want you to get a sense of how we calculate the F-statistic and why we interpret the test in a certain way</a:t>
            </a:r>
          </a:p>
          <a:p>
            <a:endParaRPr lang="en-US" baseline="0" dirty="0" smtClean="0"/>
          </a:p>
          <a:p>
            <a:r>
              <a:rPr lang="en-US" baseline="0" dirty="0" smtClean="0"/>
              <a:t>First, let’s remind ourselves of what is the H0 and what’s the HA.</a:t>
            </a:r>
          </a:p>
          <a:p>
            <a:r>
              <a:rPr lang="en-US" baseline="0" dirty="0" smtClean="0"/>
              <a:t>H0 is that all the means are equal. In our case that the means for foraging time for all three treatments are equal</a:t>
            </a:r>
          </a:p>
          <a:p>
            <a:r>
              <a:rPr lang="en-US" baseline="0" dirty="0" smtClean="0"/>
              <a:t>HA: at least one mean is not equal</a:t>
            </a:r>
          </a:p>
          <a:p>
            <a:endParaRPr lang="en-US" baseline="0" dirty="0" smtClean="0"/>
          </a:p>
          <a:p>
            <a:r>
              <a:rPr lang="en-US" baseline="0" dirty="0" smtClean="0"/>
              <a:t>To test the null, an ANOVA breaks down two sources of variation: </a:t>
            </a:r>
          </a:p>
          <a:p>
            <a:endParaRPr lang="en-US" baseline="0" dirty="0" smtClean="0"/>
          </a:p>
          <a:p>
            <a:pPr marL="228600" indent="-228600">
              <a:buAutoNum type="arabicPeriod"/>
            </a:pPr>
            <a:r>
              <a:rPr lang="en-US" baseline="0" dirty="0" smtClean="0"/>
              <a:t>The error (or residual) between every observation and the mean of its’ group</a:t>
            </a:r>
          </a:p>
          <a:p>
            <a:pPr marL="228600" indent="-228600">
              <a:buAutoNum type="arabicPeriod"/>
            </a:pPr>
            <a:r>
              <a:rPr lang="en-US" baseline="0" dirty="0" smtClean="0"/>
              <a:t> the deviation among the group means and the grand mean (of all observations)</a:t>
            </a:r>
          </a:p>
          <a:p>
            <a:pPr marL="228600" indent="-228600">
              <a:buAutoNum type="arabicPeriod"/>
            </a:pPr>
            <a:endParaRPr lang="en-US" baseline="0" dirty="0" smtClean="0"/>
          </a:p>
          <a:p>
            <a:pPr marL="228600" indent="-228600">
              <a:buNone/>
            </a:pPr>
            <a:r>
              <a:rPr lang="en-US" dirty="0" smtClean="0"/>
              <a:t>The square of the error deviations</a:t>
            </a:r>
            <a:r>
              <a:rPr lang="en-US" baseline="0" dirty="0" smtClean="0"/>
              <a:t> is the error mean square OR a measure of the variability WITHIN groups</a:t>
            </a:r>
          </a:p>
          <a:p>
            <a:pPr marL="228600" indent="-228600">
              <a:buNone/>
            </a:pPr>
            <a:r>
              <a:rPr lang="en-US" baseline="0" dirty="0" smtClean="0"/>
              <a:t>The group mean square represents the variation among individuals belonging to different groups.</a:t>
            </a:r>
          </a:p>
          <a:p>
            <a:pPr marL="228600" indent="-228600">
              <a:buNone/>
            </a:pPr>
            <a:endParaRPr lang="en-US" baseline="0" dirty="0" smtClean="0"/>
          </a:p>
          <a:p>
            <a:pPr marL="228600" indent="-228600">
              <a:buNone/>
            </a:pPr>
            <a:r>
              <a:rPr lang="en-US" baseline="0" dirty="0" smtClean="0"/>
              <a:t>These values should be equal if the treatments means are equal</a:t>
            </a:r>
          </a:p>
          <a:p>
            <a:pPr marL="228600" indent="-228600">
              <a:buNone/>
            </a:pPr>
            <a:endParaRPr lang="en-US" baseline="0" dirty="0" smtClean="0"/>
          </a:p>
          <a:p>
            <a:pPr marL="228600" indent="-228600">
              <a:buNone/>
            </a:pPr>
            <a:r>
              <a:rPr lang="en-US" baseline="0" dirty="0" smtClean="0"/>
              <a:t>If there is no difference among the means, then the F-statistic is close to 1. Otherwise if there is a difference among the means, then the F-statistic is greater than 1. </a:t>
            </a:r>
          </a:p>
          <a:p>
            <a:pPr marL="228600" indent="-228600">
              <a:buNone/>
            </a:pPr>
            <a:endParaRPr lang="en-US" baseline="0" dirty="0" smtClean="0"/>
          </a:p>
          <a:p>
            <a:pPr marL="228600" indent="-228600">
              <a:buNone/>
            </a:pPr>
            <a:r>
              <a:rPr lang="en-US" baseline="0" dirty="0" smtClean="0"/>
              <a:t>To calculate the P-value we need to use the F-distribution. It has a pair of </a:t>
            </a:r>
            <a:r>
              <a:rPr lang="en-US" baseline="0" dirty="0" err="1" smtClean="0"/>
              <a:t>dfs</a:t>
            </a:r>
            <a:r>
              <a:rPr lang="en-US" baseline="0" dirty="0" smtClean="0"/>
              <a:t>: one for the numerator and one for the denominator</a:t>
            </a:r>
          </a:p>
          <a:p>
            <a:pPr marL="228600" indent="-228600">
              <a:buNone/>
            </a:pPr>
            <a:r>
              <a:rPr lang="en-US" baseline="0" dirty="0" smtClean="0"/>
              <a:t>the numerator has k-1 </a:t>
            </a:r>
            <a:r>
              <a:rPr lang="en-US" baseline="0" dirty="0" err="1" smtClean="0"/>
              <a:t>dfs</a:t>
            </a:r>
            <a:r>
              <a:rPr lang="en-US" baseline="0" dirty="0" smtClean="0"/>
              <a:t> (number of groups -1) and the denominator has N-k </a:t>
            </a:r>
            <a:r>
              <a:rPr lang="en-US" baseline="0" dirty="0" err="1" smtClean="0"/>
              <a:t>dfs</a:t>
            </a:r>
            <a:r>
              <a:rPr lang="en-US" baseline="0" dirty="0" smtClean="0"/>
              <a:t> (number of total </a:t>
            </a:r>
            <a:r>
              <a:rPr lang="en-US" baseline="0" dirty="0" err="1" smtClean="0"/>
              <a:t>obs</a:t>
            </a:r>
            <a:r>
              <a:rPr lang="en-US" baseline="0" dirty="0" smtClean="0"/>
              <a:t> – number of groups)</a:t>
            </a:r>
          </a:p>
          <a:p>
            <a:pPr marL="228600" indent="-228600">
              <a:buNone/>
            </a:pPr>
            <a:endParaRPr lang="en-US" baseline="0" dirty="0" smtClean="0"/>
          </a:p>
          <a:p>
            <a:pPr marL="228600" indent="-228600">
              <a:buNone/>
            </a:pPr>
            <a:endParaRPr lang="en-US" dirty="0" smtClean="0"/>
          </a:p>
          <a:p>
            <a:pPr marL="228600" indent="-228600">
              <a:buNone/>
            </a:pPr>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43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find F-statistic and calculate prob. there</a:t>
            </a:r>
            <a:r>
              <a:rPr lang="en-US" baseline="0" dirty="0" smtClean="0"/>
              <a:t> is a possibility that you can have f stats less than 1, but this would most likely occur by chance</a:t>
            </a:r>
          </a:p>
          <a:p>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44</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look at our data</a:t>
            </a:r>
            <a:r>
              <a:rPr lang="en-US" baseline="0" dirty="0" smtClean="0"/>
              <a:t> but first we need to do a little rearranging for the ANOVA.</a:t>
            </a:r>
          </a:p>
          <a:p>
            <a:endParaRPr lang="en-US" baseline="0" dirty="0" smtClean="0"/>
          </a:p>
          <a:p>
            <a:r>
              <a:rPr lang="en-US" baseline="0" dirty="0" smtClean="0"/>
              <a:t>We need to order our data in a more tabular form which we can do by concatenating our treatments together.</a:t>
            </a:r>
          </a:p>
          <a:p>
            <a:r>
              <a:rPr lang="en-US" baseline="0" dirty="0" smtClean="0"/>
              <a:t>essentially you need to form one response variable column and one treatment variable column since this the heart of the test that you will run</a:t>
            </a:r>
          </a:p>
          <a:p>
            <a:endParaRPr lang="en-US" baseline="0" dirty="0" smtClean="0"/>
          </a:p>
          <a:p>
            <a:r>
              <a:rPr lang="en-US" baseline="0" dirty="0" smtClean="0"/>
              <a:t>I quickly viewed it as a </a:t>
            </a:r>
            <a:r>
              <a:rPr lang="en-US" baseline="0" dirty="0" err="1" smtClean="0"/>
              <a:t>boxplot</a:t>
            </a:r>
            <a:r>
              <a:rPr lang="en-US" baseline="0" dirty="0" smtClean="0"/>
              <a:t> to give you a sense of the data. Do you think the pesticide treatments will differ significantly?</a:t>
            </a:r>
            <a:endParaRPr lang="en-US" dirty="0" smtClean="0"/>
          </a:p>
        </p:txBody>
      </p:sp>
      <p:sp>
        <p:nvSpPr>
          <p:cNvPr id="4" name="Slide Number Placeholder 3"/>
          <p:cNvSpPr>
            <a:spLocks noGrp="1"/>
          </p:cNvSpPr>
          <p:nvPr>
            <p:ph type="sldNum" sz="quarter" idx="10"/>
          </p:nvPr>
        </p:nvSpPr>
        <p:spPr/>
        <p:txBody>
          <a:bodyPr/>
          <a:lstStyle/>
          <a:p>
            <a:fld id="{DADEE8A9-F78E-4539-9DAB-064854AEF9B5}" type="slidenum">
              <a:rPr lang="en-US" smtClean="0"/>
              <a:pPr/>
              <a:t>45</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we can run our ANOVA</a:t>
            </a:r>
          </a:p>
          <a:p>
            <a:endParaRPr lang="en-US" dirty="0" smtClean="0"/>
          </a:p>
          <a:p>
            <a:r>
              <a:rPr lang="en-US" dirty="0" smtClean="0"/>
              <a:t>which</a:t>
            </a:r>
            <a:r>
              <a:rPr lang="en-US" baseline="0" dirty="0" smtClean="0"/>
              <a:t> is simply results &lt;- </a:t>
            </a:r>
            <a:r>
              <a:rPr lang="en-US" baseline="0" dirty="0" err="1" smtClean="0"/>
              <a:t>aov</a:t>
            </a:r>
            <a:r>
              <a:rPr lang="en-US" baseline="0" dirty="0" smtClean="0"/>
              <a:t>(</a:t>
            </a:r>
            <a:r>
              <a:rPr lang="en-US" baseline="0" dirty="0" err="1" smtClean="0"/>
              <a:t>response~treatment</a:t>
            </a:r>
            <a:r>
              <a:rPr lang="en-US" baseline="0" dirty="0" smtClean="0"/>
              <a:t>, data = </a:t>
            </a:r>
            <a:r>
              <a:rPr lang="en-US" baseline="0" dirty="0" err="1" smtClean="0"/>
              <a:t>data.frame</a:t>
            </a:r>
            <a:r>
              <a:rPr lang="en-US" baseline="0" dirty="0" smtClean="0"/>
              <a:t>)</a:t>
            </a:r>
          </a:p>
          <a:p>
            <a:r>
              <a:rPr lang="en-US" baseline="0" dirty="0" smtClean="0"/>
              <a:t>and then a summary of results to give you the means and f statistic and p value</a:t>
            </a:r>
          </a:p>
          <a:p>
            <a:endParaRPr lang="en-US" baseline="0" dirty="0" smtClean="0"/>
          </a:p>
          <a:p>
            <a:r>
              <a:rPr lang="en-US" baseline="0" dirty="0" smtClean="0"/>
              <a:t>let’s go through the table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46</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effectLst/>
                <a:latin typeface="+mn-lt"/>
                <a:ea typeface="+mn-ea"/>
                <a:cs typeface="+mn-cs"/>
              </a:rPr>
              <a:t>In 1974, Neu et al. looked at habitat selection by moose (Alces alces) in and around the Little Sioux Burn area of Minnesota. The authors defined four types of habitat and measured their area: inside the burn area, the inside edge of the burn area, the outside edge of the burn area and outside of the burn area. They then went searching for moose tracks in the study area and assigned each track they found to one of those habitat types. This is the data they got.</a:t>
            </a:r>
          </a:p>
        </p:txBody>
      </p:sp>
      <p:sp>
        <p:nvSpPr>
          <p:cNvPr id="4" name="Slide Number Placeholder 3"/>
          <p:cNvSpPr>
            <a:spLocks noGrp="1"/>
          </p:cNvSpPr>
          <p:nvPr>
            <p:ph type="sldNum" sz="quarter" idx="10"/>
          </p:nvPr>
        </p:nvSpPr>
        <p:spPr/>
        <p:txBody>
          <a:bodyPr/>
          <a:lstStyle/>
          <a:p>
            <a:fld id="{8E40C920-51F0-4F1A-843A-2EB72780DCE4}" type="slidenum">
              <a:rPr lang="en-CA" smtClean="0"/>
              <a:pPr/>
              <a:t>48</a:t>
            </a:fld>
            <a:endParaRPr lang="en-CA" dirty="0"/>
          </a:p>
        </p:txBody>
      </p:sp>
    </p:spTree>
    <p:extLst>
      <p:ext uri="{BB962C8B-B14F-4D97-AF65-F5344CB8AC3E}">
        <p14:creationId xmlns:p14="http://schemas.microsoft.com/office/powerpoint/2010/main" xmlns="" val="16328707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This is what the data they collected looks like.</a:t>
            </a:r>
          </a:p>
          <a:p>
            <a:endParaRPr lang="en-CA"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effectLst/>
                <a:latin typeface="+mn-lt"/>
                <a:ea typeface="+mn-ea"/>
                <a:cs typeface="+mn-cs"/>
              </a:rPr>
              <a:t>1. If</a:t>
            </a:r>
            <a:r>
              <a:rPr lang="en-CA" sz="1200" kern="1200" baseline="0" dirty="0" smtClean="0">
                <a:solidFill>
                  <a:schemeClr val="tx1"/>
                </a:solidFill>
                <a:effectLst/>
                <a:latin typeface="+mn-lt"/>
                <a:ea typeface="+mn-ea"/>
                <a:cs typeface="+mn-cs"/>
              </a:rPr>
              <a:t> our question is “do moose select a particular habitat type” what are is our null hypothesis and our alternative hypothesis?</a:t>
            </a:r>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2. We have data on the distribution of moose tracks in different</a:t>
            </a:r>
            <a:r>
              <a:rPr lang="en-CA" baseline="0" dirty="0" smtClean="0"/>
              <a:t> habitats, so you need to formulate your hypotheses based on that data.</a:t>
            </a: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smtClean="0"/>
              <a:t>3. Consider hypothesising about the probability of finding moose tracks in a particular habitat.</a:t>
            </a:r>
            <a:endParaRPr lang="en-CA" dirty="0" smtClean="0"/>
          </a:p>
          <a:p>
            <a:endParaRPr lang="en-CA" dirty="0"/>
          </a:p>
        </p:txBody>
      </p:sp>
      <p:sp>
        <p:nvSpPr>
          <p:cNvPr id="4" name="Slide Number Placeholder 3"/>
          <p:cNvSpPr>
            <a:spLocks noGrp="1"/>
          </p:cNvSpPr>
          <p:nvPr>
            <p:ph type="sldNum" sz="quarter" idx="10"/>
          </p:nvPr>
        </p:nvSpPr>
        <p:spPr/>
        <p:txBody>
          <a:bodyPr/>
          <a:lstStyle/>
          <a:p>
            <a:fld id="{8E40C920-51F0-4F1A-843A-2EB72780DCE4}" type="slidenum">
              <a:rPr lang="en-CA" smtClean="0"/>
              <a:pPr/>
              <a:t>49</a:t>
            </a:fld>
            <a:endParaRPr lang="en-CA" dirty="0"/>
          </a:p>
        </p:txBody>
      </p:sp>
    </p:spTree>
    <p:extLst>
      <p:ext uri="{BB962C8B-B14F-4D97-AF65-F5344CB8AC3E}">
        <p14:creationId xmlns:p14="http://schemas.microsoft.com/office/powerpoint/2010/main" xmlns="" val="15822122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1. Now ask yourself,</a:t>
            </a:r>
            <a:r>
              <a:rPr lang="en-CA" baseline="0" dirty="0" smtClean="0"/>
              <a:t> “Which test do we use to reject the null hypothesis or not?”</a:t>
            </a:r>
          </a:p>
          <a:p>
            <a:r>
              <a:rPr lang="en-CA" dirty="0" smtClean="0"/>
              <a:t>2. What information do you have? A: an</a:t>
            </a:r>
            <a:r>
              <a:rPr lang="en-CA" baseline="0" dirty="0" smtClean="0"/>
              <a:t> observed freq. dist. and a theoretical freq. dist. (H0).</a:t>
            </a:r>
          </a:p>
          <a:p>
            <a:r>
              <a:rPr lang="en-CA" baseline="0" dirty="0" smtClean="0"/>
              <a:t>3. What do you want to do with those frequency distributions? A: compare them to see if the observed freq. dist. fits the theoretical freq. dist.</a:t>
            </a:r>
          </a:p>
          <a:p>
            <a:endParaRPr lang="en-CA" baseline="0" dirty="0" smtClean="0"/>
          </a:p>
          <a:p>
            <a:r>
              <a:rPr lang="en-CA" baseline="0" dirty="0" smtClean="0"/>
              <a:t>A: Chi-square goodness of fit.</a:t>
            </a:r>
            <a:endParaRPr lang="en-CA" dirty="0"/>
          </a:p>
        </p:txBody>
      </p:sp>
      <p:sp>
        <p:nvSpPr>
          <p:cNvPr id="4" name="Slide Number Placeholder 3"/>
          <p:cNvSpPr>
            <a:spLocks noGrp="1"/>
          </p:cNvSpPr>
          <p:nvPr>
            <p:ph type="sldNum" sz="quarter" idx="10"/>
          </p:nvPr>
        </p:nvSpPr>
        <p:spPr/>
        <p:txBody>
          <a:bodyPr/>
          <a:lstStyle/>
          <a:p>
            <a:fld id="{8E40C920-51F0-4F1A-843A-2EB72780DCE4}" type="slidenum">
              <a:rPr lang="en-CA" smtClean="0"/>
              <a:pPr/>
              <a:t>50</a:t>
            </a:fld>
            <a:endParaRPr lang="en-CA" dirty="0"/>
          </a:p>
        </p:txBody>
      </p:sp>
    </p:spTree>
    <p:extLst>
      <p:ext uri="{BB962C8B-B14F-4D97-AF65-F5344CB8AC3E}">
        <p14:creationId xmlns:p14="http://schemas.microsoft.com/office/powerpoint/2010/main" xmlns="" val="14570646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That’s the R code for a chi-square test.</a:t>
            </a:r>
          </a:p>
          <a:p>
            <a:r>
              <a:rPr lang="en-CA" dirty="0" smtClean="0"/>
              <a:t>x</a:t>
            </a:r>
            <a:r>
              <a:rPr lang="en-CA" baseline="0" dirty="0" smtClean="0"/>
              <a:t> is your observed freq. dist. and p is the probabilities for each observation category.</a:t>
            </a:r>
          </a:p>
          <a:p>
            <a:endParaRPr lang="en-CA" baseline="0" dirty="0" smtClean="0"/>
          </a:p>
          <a:p>
            <a:pPr marL="228600" indent="-228600">
              <a:buAutoNum type="arabicPeriod"/>
            </a:pPr>
            <a:r>
              <a:rPr lang="en-CA" baseline="0" dirty="0" smtClean="0"/>
              <a:t>Start R Studio, set your working directory (all data on the desktop folder ‘C:/Users/RMBL/Desktop/R Workshop 1 Data’).</a:t>
            </a:r>
          </a:p>
          <a:p>
            <a:pPr marL="228600" indent="-228600">
              <a:buAutoNum type="arabicPeriod"/>
            </a:pPr>
            <a:r>
              <a:rPr lang="en-CA" baseline="0" dirty="0" smtClean="0"/>
              <a:t>Load the ‘</a:t>
            </a:r>
            <a:r>
              <a:rPr lang="en-CA" baseline="0" dirty="0" err="1" smtClean="0"/>
              <a:t>xlsx</a:t>
            </a:r>
            <a:r>
              <a:rPr lang="en-CA" baseline="0" dirty="0" smtClean="0"/>
              <a:t>’ library.</a:t>
            </a:r>
          </a:p>
          <a:p>
            <a:pPr marL="228600" indent="-228600">
              <a:buAutoNum type="arabicPeriod"/>
            </a:pPr>
            <a:r>
              <a:rPr lang="en-CA" baseline="0" dirty="0" smtClean="0"/>
              <a:t>Load your data (moose_habitat_selection.xlsx) with the command read.xlsx</a:t>
            </a:r>
          </a:p>
          <a:p>
            <a:pPr marL="228600" indent="-228600">
              <a:buAutoNum type="arabicPeriod"/>
            </a:pPr>
            <a:r>
              <a:rPr lang="en-CA" baseline="0" dirty="0" smtClean="0"/>
              <a:t>What columns correspond to x and p? A: x = </a:t>
            </a:r>
            <a:r>
              <a:rPr lang="en-CA" baseline="0" dirty="0" err="1" smtClean="0"/>
              <a:t>Number.of.moose</a:t>
            </a:r>
            <a:r>
              <a:rPr lang="en-CA" baseline="0" dirty="0" smtClean="0"/>
              <a:t>, p = </a:t>
            </a:r>
            <a:r>
              <a:rPr lang="en-CA" sz="1200" dirty="0" err="1" smtClean="0">
                <a:latin typeface="Lucida Console" panose="020B0609040504020204" pitchFamily="49" charset="0"/>
              </a:rPr>
              <a:t>Proportion.of.area</a:t>
            </a:r>
            <a:r>
              <a:rPr lang="en-CA" sz="1200" dirty="0" smtClean="0">
                <a:latin typeface="Lucida Console" panose="020B0609040504020204" pitchFamily="49" charset="0"/>
              </a:rPr>
              <a:t>.</a:t>
            </a:r>
            <a:endParaRPr lang="en-CA" sz="1200" baseline="0" dirty="0" smtClean="0">
              <a:latin typeface="+mn-lt"/>
            </a:endParaRPr>
          </a:p>
          <a:p>
            <a:pPr marL="228600" indent="-228600">
              <a:buAutoNum type="arabicPeriod"/>
            </a:pPr>
            <a:r>
              <a:rPr lang="en-CA" baseline="0" dirty="0" smtClean="0"/>
              <a:t>Run the command.</a:t>
            </a:r>
          </a:p>
        </p:txBody>
      </p:sp>
      <p:sp>
        <p:nvSpPr>
          <p:cNvPr id="4" name="Slide Number Placeholder 3"/>
          <p:cNvSpPr>
            <a:spLocks noGrp="1"/>
          </p:cNvSpPr>
          <p:nvPr>
            <p:ph type="sldNum" sz="quarter" idx="10"/>
          </p:nvPr>
        </p:nvSpPr>
        <p:spPr/>
        <p:txBody>
          <a:bodyPr/>
          <a:lstStyle/>
          <a:p>
            <a:fld id="{8E40C920-51F0-4F1A-843A-2EB72780DCE4}" type="slidenum">
              <a:rPr lang="en-CA" smtClean="0"/>
              <a:pPr/>
              <a:t>51</a:t>
            </a:fld>
            <a:endParaRPr lang="en-CA" dirty="0"/>
          </a:p>
        </p:txBody>
      </p:sp>
    </p:spTree>
    <p:extLst>
      <p:ext uri="{BB962C8B-B14F-4D97-AF65-F5344CB8AC3E}">
        <p14:creationId xmlns:p14="http://schemas.microsoft.com/office/powerpoint/2010/main" xmlns="" val="31224823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R spits</a:t>
            </a:r>
            <a:r>
              <a:rPr lang="en-CA" baseline="0" dirty="0" smtClean="0"/>
              <a:t> out a p-value far below 0.0001.</a:t>
            </a:r>
          </a:p>
          <a:p>
            <a:endParaRPr lang="en-CA" baseline="0" dirty="0" smtClean="0"/>
          </a:p>
          <a:p>
            <a:r>
              <a:rPr lang="en-CA" baseline="0" dirty="0" smtClean="0"/>
              <a:t>What does that mean: do we reject or accept the null hypothesis? A: reject H0.</a:t>
            </a:r>
          </a:p>
          <a:p>
            <a:r>
              <a:rPr lang="en-CA" baseline="0" dirty="0" smtClean="0"/>
              <a:t>Do we have evidence in support of the alternative hypothesis? A: yes.</a:t>
            </a:r>
          </a:p>
          <a:p>
            <a:r>
              <a:rPr lang="en-CA" baseline="0" dirty="0" smtClean="0"/>
              <a:t>What’s the answer to our question? A: Yes, moose do select a particular habitat type.</a:t>
            </a:r>
            <a:endParaRPr lang="en-CA" dirty="0"/>
          </a:p>
        </p:txBody>
      </p:sp>
      <p:sp>
        <p:nvSpPr>
          <p:cNvPr id="4" name="Slide Number Placeholder 3"/>
          <p:cNvSpPr>
            <a:spLocks noGrp="1"/>
          </p:cNvSpPr>
          <p:nvPr>
            <p:ph type="sldNum" sz="quarter" idx="10"/>
          </p:nvPr>
        </p:nvSpPr>
        <p:spPr/>
        <p:txBody>
          <a:bodyPr/>
          <a:lstStyle/>
          <a:p>
            <a:fld id="{8E40C920-51F0-4F1A-843A-2EB72780DCE4}" type="slidenum">
              <a:rPr lang="en-CA" smtClean="0"/>
              <a:pPr/>
              <a:t>53</a:t>
            </a:fld>
            <a:endParaRPr lang="en-CA" dirty="0"/>
          </a:p>
        </p:txBody>
      </p:sp>
    </p:spTree>
    <p:extLst>
      <p:ext uri="{BB962C8B-B14F-4D97-AF65-F5344CB8AC3E}">
        <p14:creationId xmlns:p14="http://schemas.microsoft.com/office/powerpoint/2010/main" xmlns="" val="39450537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effectLst/>
                <a:latin typeface="+mn-lt"/>
                <a:ea typeface="+mn-ea"/>
                <a:cs typeface="+mn-cs"/>
              </a:rPr>
              <a:t>In the early</a:t>
            </a:r>
            <a:r>
              <a:rPr lang="en-CA" sz="1200" kern="1200" baseline="0" dirty="0" smtClean="0">
                <a:solidFill>
                  <a:schemeClr val="tx1"/>
                </a:solidFill>
                <a:effectLst/>
                <a:latin typeface="+mn-lt"/>
                <a:ea typeface="+mn-ea"/>
                <a:cs typeface="+mn-cs"/>
              </a:rPr>
              <a:t> 70’s a dam was built on the Saskatchewan River between the towns of The Pas and Cumberland House. The mighty sturgeon lives in this river and would migrate up and down it’s length. So, Dr. Antoine Morin asked if the dam had an impact on the sturgeon. To answer his question, he caught sturgeon above the dam at The Pas and below the dam at Cumberland. He measured various traits of the fish such as fork length, weight, age, sex, etc.</a:t>
            </a:r>
            <a:endParaRPr lang="en-CA"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8E40C920-51F0-4F1A-843A-2EB72780DCE4}" type="slidenum">
              <a:rPr lang="en-CA" smtClean="0"/>
              <a:pPr/>
              <a:t>55</a:t>
            </a:fld>
            <a:endParaRPr lang="en-CA" dirty="0"/>
          </a:p>
        </p:txBody>
      </p:sp>
    </p:spTree>
    <p:extLst>
      <p:ext uri="{BB962C8B-B14F-4D97-AF65-F5344CB8AC3E}">
        <p14:creationId xmlns:p14="http://schemas.microsoft.com/office/powerpoint/2010/main" xmlns="" val="3291222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can’t edit the data directly in this</a:t>
            </a:r>
            <a:r>
              <a:rPr lang="en-US" baseline="0" dirty="0" smtClean="0"/>
              <a:t> data window. But it can be handy to have in front of you as you think through your data analyses as you call up certain columns. You’ll remember what you called them this way. </a:t>
            </a:r>
          </a:p>
          <a:p>
            <a:endParaRPr lang="en-US" baseline="0" dirty="0" smtClean="0"/>
          </a:p>
        </p:txBody>
      </p:sp>
      <p:sp>
        <p:nvSpPr>
          <p:cNvPr id="4" name="Slide Number Placeholder 3"/>
          <p:cNvSpPr>
            <a:spLocks noGrp="1"/>
          </p:cNvSpPr>
          <p:nvPr>
            <p:ph type="sldNum" sz="quarter" idx="10"/>
          </p:nvPr>
        </p:nvSpPr>
        <p:spPr/>
        <p:txBody>
          <a:bodyPr/>
          <a:lstStyle/>
          <a:p>
            <a:fld id="{DADEE8A9-F78E-4539-9DAB-064854AEF9B5}"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effectLst/>
                <a:latin typeface="+mn-lt"/>
                <a:ea typeface="+mn-ea"/>
                <a:cs typeface="+mn-cs"/>
              </a:rPr>
              <a:t>This is what the data he collected</a:t>
            </a:r>
            <a:r>
              <a:rPr lang="en-CA" sz="1200" kern="1200" baseline="0" dirty="0" smtClean="0">
                <a:solidFill>
                  <a:schemeClr val="tx1"/>
                </a:solidFill>
                <a:effectLst/>
                <a:latin typeface="+mn-lt"/>
                <a:ea typeface="+mn-ea"/>
                <a:cs typeface="+mn-cs"/>
              </a:rPr>
              <a:t> looks like.</a:t>
            </a:r>
            <a:endParaRPr lang="en-CA"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effectLst/>
                <a:latin typeface="+mn-lt"/>
                <a:ea typeface="+mn-ea"/>
                <a:cs typeface="+mn-cs"/>
              </a:rPr>
              <a:t>1. If</a:t>
            </a:r>
            <a:r>
              <a:rPr lang="en-CA" sz="1200" kern="1200" baseline="0" dirty="0" smtClean="0">
                <a:solidFill>
                  <a:schemeClr val="tx1"/>
                </a:solidFill>
                <a:effectLst/>
                <a:latin typeface="+mn-lt"/>
                <a:ea typeface="+mn-ea"/>
                <a:cs typeface="+mn-cs"/>
              </a:rPr>
              <a:t> our question is “</a:t>
            </a:r>
            <a:r>
              <a:rPr lang="en-CA" dirty="0" smtClean="0"/>
              <a:t>does a dam have an</a:t>
            </a:r>
            <a:r>
              <a:rPr lang="en-CA" baseline="0" dirty="0" smtClean="0"/>
              <a:t> </a:t>
            </a:r>
            <a:r>
              <a:rPr lang="en-CA" dirty="0" smtClean="0"/>
              <a:t>effect on sturgeon</a:t>
            </a:r>
            <a:r>
              <a:rPr lang="en-CA" sz="1200" kern="1200" baseline="0" dirty="0" smtClean="0">
                <a:solidFill>
                  <a:schemeClr val="tx1"/>
                </a:solidFill>
                <a:effectLst/>
                <a:latin typeface="+mn-lt"/>
                <a:ea typeface="+mn-ea"/>
                <a:cs typeface="+mn-cs"/>
              </a:rPr>
              <a:t>” what are is our null hypothesis and our alternative hypothesis?</a:t>
            </a:r>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2. We have all sorts of data on sturgeon, but let’s focus on the fork length (a measure of size), </a:t>
            </a:r>
            <a:r>
              <a:rPr lang="en-CA" baseline="0" dirty="0" smtClean="0"/>
              <a:t>so you need to formulate your hypotheses based on the fork length of the fish.</a:t>
            </a: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smtClean="0"/>
              <a:t>3. Consider hypothesising about the differences in the fork length at the two sites.</a:t>
            </a:r>
            <a:endParaRPr lang="en-CA" dirty="0" smtClean="0"/>
          </a:p>
        </p:txBody>
      </p:sp>
      <p:sp>
        <p:nvSpPr>
          <p:cNvPr id="4" name="Slide Number Placeholder 3"/>
          <p:cNvSpPr>
            <a:spLocks noGrp="1"/>
          </p:cNvSpPr>
          <p:nvPr>
            <p:ph type="sldNum" sz="quarter" idx="10"/>
          </p:nvPr>
        </p:nvSpPr>
        <p:spPr/>
        <p:txBody>
          <a:bodyPr/>
          <a:lstStyle/>
          <a:p>
            <a:fld id="{8E40C920-51F0-4F1A-843A-2EB72780DCE4}" type="slidenum">
              <a:rPr lang="en-CA" smtClean="0"/>
              <a:pPr/>
              <a:t>56</a:t>
            </a:fld>
            <a:endParaRPr lang="en-CA" dirty="0"/>
          </a:p>
        </p:txBody>
      </p:sp>
    </p:spTree>
    <p:extLst>
      <p:ext uri="{BB962C8B-B14F-4D97-AF65-F5344CB8AC3E}">
        <p14:creationId xmlns:p14="http://schemas.microsoft.com/office/powerpoint/2010/main" xmlns="" val="30081492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A" dirty="0" smtClean="0"/>
              <a:t>Now ask yourself,</a:t>
            </a:r>
            <a:r>
              <a:rPr lang="en-CA" baseline="0" dirty="0" smtClean="0"/>
              <a:t> “Which test do I use to reject the null hypothesis or not?”</a:t>
            </a:r>
          </a:p>
          <a:p>
            <a:pPr marL="228600" indent="-228600">
              <a:buAutoNum type="arabicPeriod"/>
            </a:pPr>
            <a:r>
              <a:rPr lang="en-CA" dirty="0" smtClean="0"/>
              <a:t>What information do you have? A: lots of measurements of fork length for fish a two sites</a:t>
            </a:r>
            <a:r>
              <a:rPr lang="en-CA" baseline="0" dirty="0" smtClean="0"/>
              <a:t>.</a:t>
            </a:r>
          </a:p>
          <a:p>
            <a:pPr marL="228600" indent="-228600">
              <a:buAutoNum type="arabicPeriod"/>
            </a:pPr>
            <a:r>
              <a:rPr lang="en-CA" baseline="0" dirty="0" smtClean="0"/>
              <a:t>What do we want to do with that information? A: compare the averages between sites.</a:t>
            </a:r>
          </a:p>
          <a:p>
            <a:pPr marL="0" indent="0">
              <a:buNone/>
            </a:pPr>
            <a:endParaRPr lang="en-CA" baseline="0" dirty="0" smtClean="0"/>
          </a:p>
          <a:p>
            <a:pPr marL="0" indent="0">
              <a:buNone/>
            </a:pPr>
            <a:r>
              <a:rPr lang="en-CA" baseline="0" dirty="0" smtClean="0"/>
              <a:t>A: Student’s T-test</a:t>
            </a:r>
          </a:p>
          <a:p>
            <a:endParaRPr lang="en-CA" baseline="0" dirty="0" smtClean="0"/>
          </a:p>
        </p:txBody>
      </p:sp>
      <p:sp>
        <p:nvSpPr>
          <p:cNvPr id="4" name="Slide Number Placeholder 3"/>
          <p:cNvSpPr>
            <a:spLocks noGrp="1"/>
          </p:cNvSpPr>
          <p:nvPr>
            <p:ph type="sldNum" sz="quarter" idx="10"/>
          </p:nvPr>
        </p:nvSpPr>
        <p:spPr/>
        <p:txBody>
          <a:bodyPr/>
          <a:lstStyle/>
          <a:p>
            <a:fld id="{8E40C920-51F0-4F1A-843A-2EB72780DCE4}" type="slidenum">
              <a:rPr lang="en-CA" smtClean="0"/>
              <a:pPr/>
              <a:t>57</a:t>
            </a:fld>
            <a:endParaRPr lang="en-CA" dirty="0"/>
          </a:p>
        </p:txBody>
      </p:sp>
    </p:spTree>
    <p:extLst>
      <p:ext uri="{BB962C8B-B14F-4D97-AF65-F5344CB8AC3E}">
        <p14:creationId xmlns:p14="http://schemas.microsoft.com/office/powerpoint/2010/main" xmlns="" val="3671446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That’s the R code for an</a:t>
            </a:r>
            <a:r>
              <a:rPr lang="en-CA" baseline="0" dirty="0" smtClean="0"/>
              <a:t> Student’s T-test.</a:t>
            </a:r>
          </a:p>
          <a:p>
            <a:r>
              <a:rPr lang="en-CA" baseline="0" dirty="0" err="1" smtClean="0"/>
              <a:t>depVar</a:t>
            </a:r>
            <a:r>
              <a:rPr lang="en-CA" baseline="0" dirty="0" smtClean="0"/>
              <a:t> is the  numeric dependent variable and </a:t>
            </a:r>
            <a:r>
              <a:rPr lang="en-CA" baseline="0" dirty="0" err="1" smtClean="0"/>
              <a:t>indepVar</a:t>
            </a:r>
            <a:r>
              <a:rPr lang="en-CA" baseline="0" dirty="0" smtClean="0"/>
              <a:t> is the categorical independent variable.</a:t>
            </a:r>
          </a:p>
          <a:p>
            <a:endParaRPr lang="en-CA" baseline="0" dirty="0" smtClean="0"/>
          </a:p>
          <a:p>
            <a:pPr marL="228600" indent="-228600">
              <a:buAutoNum type="arabicPeriod"/>
            </a:pPr>
            <a:r>
              <a:rPr lang="en-CA" baseline="0" dirty="0" smtClean="0"/>
              <a:t>Start R Studio, set your working directory (all data on the desktop folder ‘C:/Users/RMBL/Desktop/R Workshop 1 Data’).</a:t>
            </a:r>
          </a:p>
          <a:p>
            <a:pPr marL="228600" indent="-228600">
              <a:buAutoNum type="arabicPeriod"/>
            </a:pPr>
            <a:r>
              <a:rPr lang="en-CA" baseline="0" dirty="0" smtClean="0"/>
              <a:t>Load the ‘</a:t>
            </a:r>
            <a:r>
              <a:rPr lang="en-CA" baseline="0" dirty="0" err="1" smtClean="0"/>
              <a:t>xlsx</a:t>
            </a:r>
            <a:r>
              <a:rPr lang="en-CA" baseline="0" dirty="0" smtClean="0"/>
              <a:t>’ library.</a:t>
            </a:r>
          </a:p>
          <a:p>
            <a:pPr marL="228600" indent="-228600">
              <a:buAutoNum type="arabicPeriod"/>
            </a:pPr>
            <a:r>
              <a:rPr lang="en-CA" baseline="0" dirty="0" smtClean="0"/>
              <a:t>Load your data (sturgeon.xlsx) with the command read.xlsx</a:t>
            </a:r>
          </a:p>
          <a:p>
            <a:pPr marL="228600" indent="-228600">
              <a:buAutoNum type="arabicPeriod"/>
            </a:pPr>
            <a:r>
              <a:rPr lang="en-CA" baseline="0" dirty="0" smtClean="0"/>
              <a:t>What data corresponds to </a:t>
            </a:r>
            <a:r>
              <a:rPr lang="en-CA" baseline="0" dirty="0" err="1" smtClean="0"/>
              <a:t>depVar</a:t>
            </a:r>
            <a:r>
              <a:rPr lang="en-CA" baseline="0" dirty="0" smtClean="0"/>
              <a:t> and </a:t>
            </a:r>
            <a:r>
              <a:rPr lang="en-CA" baseline="0" dirty="0" err="1" smtClean="0"/>
              <a:t>indepVar</a:t>
            </a:r>
            <a:r>
              <a:rPr lang="en-CA" baseline="0" dirty="0" smtClean="0"/>
              <a:t>? A: </a:t>
            </a:r>
            <a:r>
              <a:rPr lang="en-CA" baseline="0" dirty="0" err="1" smtClean="0"/>
              <a:t>depVar</a:t>
            </a:r>
            <a:r>
              <a:rPr lang="en-CA" baseline="0" dirty="0" smtClean="0"/>
              <a:t> = </a:t>
            </a:r>
            <a:r>
              <a:rPr lang="en-CA" sz="1200" dirty="0" err="1" smtClean="0">
                <a:latin typeface="Lucida Console" panose="020B0609040504020204" pitchFamily="49" charset="0"/>
                <a:cs typeface="Courier New" panose="02070309020205020404" pitchFamily="49" charset="0"/>
              </a:rPr>
              <a:t>fklngth</a:t>
            </a:r>
            <a:r>
              <a:rPr lang="en-CA" sz="1200" dirty="0" smtClean="0">
                <a:latin typeface="Lucida Console" panose="020B0609040504020204" pitchFamily="49" charset="0"/>
                <a:cs typeface="Courier New" panose="02070309020205020404" pitchFamily="49" charset="0"/>
              </a:rPr>
              <a:t>,</a:t>
            </a:r>
            <a:r>
              <a:rPr lang="en-CA" sz="1200" baseline="0" dirty="0" smtClean="0">
                <a:latin typeface="Lucida Console" panose="020B0609040504020204" pitchFamily="49" charset="0"/>
                <a:cs typeface="Courier New" panose="02070309020205020404" pitchFamily="49" charset="0"/>
              </a:rPr>
              <a:t> </a:t>
            </a:r>
            <a:r>
              <a:rPr lang="en-CA" sz="1200" baseline="0" dirty="0" err="1" smtClean="0">
                <a:latin typeface="Lucida Console" panose="020B0609040504020204" pitchFamily="49" charset="0"/>
                <a:cs typeface="Courier New" panose="02070309020205020404" pitchFamily="49" charset="0"/>
              </a:rPr>
              <a:t>indepVar</a:t>
            </a:r>
            <a:r>
              <a:rPr lang="en-CA" sz="1200" baseline="0" dirty="0" smtClean="0">
                <a:latin typeface="Lucida Console" panose="020B0609040504020204" pitchFamily="49" charset="0"/>
                <a:cs typeface="Courier New" panose="02070309020205020404" pitchFamily="49" charset="0"/>
              </a:rPr>
              <a:t> = location</a:t>
            </a:r>
            <a:endParaRPr lang="en-CA" sz="1200" baseline="0" dirty="0" smtClean="0">
              <a:latin typeface="+mn-lt"/>
            </a:endParaRPr>
          </a:p>
          <a:p>
            <a:pPr marL="228600" indent="-228600">
              <a:buAutoNum type="arabicPeriod"/>
            </a:pPr>
            <a:r>
              <a:rPr lang="en-CA" baseline="0" dirty="0" smtClean="0"/>
              <a:t>Run the command.</a:t>
            </a:r>
          </a:p>
          <a:p>
            <a:endParaRPr lang="en-CA" baseline="0" dirty="0" smtClean="0"/>
          </a:p>
        </p:txBody>
      </p:sp>
      <p:sp>
        <p:nvSpPr>
          <p:cNvPr id="4" name="Slide Number Placeholder 3"/>
          <p:cNvSpPr>
            <a:spLocks noGrp="1"/>
          </p:cNvSpPr>
          <p:nvPr>
            <p:ph type="sldNum" sz="quarter" idx="10"/>
          </p:nvPr>
        </p:nvSpPr>
        <p:spPr/>
        <p:txBody>
          <a:bodyPr/>
          <a:lstStyle/>
          <a:p>
            <a:fld id="{8E40C920-51F0-4F1A-843A-2EB72780DCE4}" type="slidenum">
              <a:rPr lang="en-CA" smtClean="0"/>
              <a:pPr/>
              <a:t>58</a:t>
            </a:fld>
            <a:endParaRPr lang="en-CA" dirty="0"/>
          </a:p>
        </p:txBody>
      </p:sp>
    </p:spTree>
    <p:extLst>
      <p:ext uri="{BB962C8B-B14F-4D97-AF65-F5344CB8AC3E}">
        <p14:creationId xmlns:p14="http://schemas.microsoft.com/office/powerpoint/2010/main" xmlns="" val="21222503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R spits</a:t>
            </a:r>
            <a:r>
              <a:rPr lang="en-CA" baseline="0" dirty="0" smtClean="0"/>
              <a:t> out a p-value below 0.05.</a:t>
            </a:r>
          </a:p>
          <a:p>
            <a:endParaRPr lang="en-CA" baseline="0" dirty="0" smtClean="0"/>
          </a:p>
          <a:p>
            <a:r>
              <a:rPr lang="en-CA" baseline="0" dirty="0" smtClean="0"/>
              <a:t>What does that mean: do we reject or accept the null hypothesis? A: reject H0.</a:t>
            </a:r>
          </a:p>
          <a:p>
            <a:r>
              <a:rPr lang="en-CA" baseline="0" dirty="0" smtClean="0"/>
              <a:t>Do we have evidence in support of the alternative hypothesis? A: yes.</a:t>
            </a:r>
          </a:p>
          <a:p>
            <a:r>
              <a:rPr lang="en-CA" baseline="0" dirty="0" smtClean="0"/>
              <a:t>What’s the answer to our question? A: Yes, the dam is having an effect on the sturgeon.</a:t>
            </a:r>
            <a:endParaRPr lang="en-CA" dirty="0" smtClean="0"/>
          </a:p>
          <a:p>
            <a:endParaRPr lang="en-CA" dirty="0"/>
          </a:p>
        </p:txBody>
      </p:sp>
      <p:sp>
        <p:nvSpPr>
          <p:cNvPr id="4" name="Slide Number Placeholder 3"/>
          <p:cNvSpPr>
            <a:spLocks noGrp="1"/>
          </p:cNvSpPr>
          <p:nvPr>
            <p:ph type="sldNum" sz="quarter" idx="10"/>
          </p:nvPr>
        </p:nvSpPr>
        <p:spPr/>
        <p:txBody>
          <a:bodyPr/>
          <a:lstStyle/>
          <a:p>
            <a:fld id="{8E40C920-51F0-4F1A-843A-2EB72780DCE4}" type="slidenum">
              <a:rPr lang="en-CA" smtClean="0"/>
              <a:pPr/>
              <a:t>60</a:t>
            </a:fld>
            <a:endParaRPr lang="en-CA" dirty="0"/>
          </a:p>
        </p:txBody>
      </p:sp>
    </p:spTree>
    <p:extLst>
      <p:ext uri="{BB962C8B-B14F-4D97-AF65-F5344CB8AC3E}">
        <p14:creationId xmlns:p14="http://schemas.microsoft.com/office/powerpoint/2010/main" xmlns="" val="42026555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Note that when</a:t>
            </a:r>
            <a:r>
              <a:rPr lang="en-CA" baseline="0" dirty="0" smtClean="0"/>
              <a:t> reporting the results of a t-test, we should always state the means of the groups and the 95% CI for the groups. This is the code needed to accomplish that.</a:t>
            </a:r>
            <a:endParaRPr lang="en-CA" dirty="0"/>
          </a:p>
        </p:txBody>
      </p:sp>
      <p:sp>
        <p:nvSpPr>
          <p:cNvPr id="4" name="Slide Number Placeholder 3"/>
          <p:cNvSpPr>
            <a:spLocks noGrp="1"/>
          </p:cNvSpPr>
          <p:nvPr>
            <p:ph type="sldNum" sz="quarter" idx="10"/>
          </p:nvPr>
        </p:nvSpPr>
        <p:spPr/>
        <p:txBody>
          <a:bodyPr/>
          <a:lstStyle/>
          <a:p>
            <a:fld id="{8E40C920-51F0-4F1A-843A-2EB72780DCE4}" type="slidenum">
              <a:rPr lang="en-CA" smtClean="0"/>
              <a:pPr/>
              <a:t>61</a:t>
            </a:fld>
            <a:endParaRPr lang="en-CA" dirty="0"/>
          </a:p>
        </p:txBody>
      </p:sp>
    </p:spTree>
    <p:extLst>
      <p:ext uri="{BB962C8B-B14F-4D97-AF65-F5344CB8AC3E}">
        <p14:creationId xmlns:p14="http://schemas.microsoft.com/office/powerpoint/2010/main" xmlns="" val="35520642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effectLst/>
                <a:latin typeface="+mn-lt"/>
                <a:ea typeface="+mn-ea"/>
                <a:cs typeface="+mn-cs"/>
              </a:rPr>
              <a:t>In</a:t>
            </a:r>
            <a:r>
              <a:rPr lang="en-CA" sz="1200" kern="1200" baseline="0" dirty="0" smtClean="0">
                <a:solidFill>
                  <a:schemeClr val="tx1"/>
                </a:solidFill>
                <a:effectLst/>
                <a:latin typeface="+mn-lt"/>
                <a:ea typeface="+mn-ea"/>
                <a:cs typeface="+mn-cs"/>
              </a:rPr>
              <a:t> theory, r</a:t>
            </a:r>
            <a:r>
              <a:rPr lang="en-CA" sz="1200" kern="1200" dirty="0" smtClean="0">
                <a:solidFill>
                  <a:schemeClr val="tx1"/>
                </a:solidFill>
                <a:effectLst/>
                <a:latin typeface="+mn-lt"/>
                <a:ea typeface="+mn-ea"/>
                <a:cs typeface="+mn-cs"/>
              </a:rPr>
              <a:t>estoring</a:t>
            </a:r>
            <a:r>
              <a:rPr lang="en-CA" sz="1200" kern="1200" baseline="0" dirty="0" smtClean="0">
                <a:solidFill>
                  <a:schemeClr val="tx1"/>
                </a:solidFill>
                <a:effectLst/>
                <a:latin typeface="+mn-lt"/>
                <a:ea typeface="+mn-ea"/>
                <a:cs typeface="+mn-cs"/>
              </a:rPr>
              <a:t> riparian vegetation is an easy and inexpensive way of generating habitat for many species of birds. However, we should test this theory out by asking, “Does resorting riparian vegetation modify the bird community?” </a:t>
            </a:r>
            <a:r>
              <a:rPr lang="en-CA" sz="1200" kern="1200" baseline="0" dirty="0" err="1" smtClean="0">
                <a:solidFill>
                  <a:schemeClr val="tx1"/>
                </a:solidFill>
                <a:effectLst/>
                <a:latin typeface="+mn-lt"/>
                <a:ea typeface="+mn-ea"/>
                <a:cs typeface="+mn-cs"/>
              </a:rPr>
              <a:t>Latta</a:t>
            </a:r>
            <a:r>
              <a:rPr lang="en-CA" sz="1200" kern="1200" baseline="0" dirty="0" smtClean="0">
                <a:solidFill>
                  <a:schemeClr val="tx1"/>
                </a:solidFill>
                <a:effectLst/>
                <a:latin typeface="+mn-lt"/>
                <a:ea typeface="+mn-ea"/>
                <a:cs typeface="+mn-cs"/>
              </a:rPr>
              <a:t> and colleagues did just that by performing a census of the bird populations at various riparian habitats along Californian Rivers. They counted the number of birds of different species at remnant or degraded habitat and restored habitats.</a:t>
            </a:r>
            <a:endParaRPr lang="en-CA"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40C920-51F0-4F1A-843A-2EB72780DCE4}" type="slidenum">
              <a:rPr lang="en-CA" smtClean="0"/>
              <a:pPr/>
              <a:t>63</a:t>
            </a:fld>
            <a:endParaRPr lang="en-CA" dirty="0"/>
          </a:p>
        </p:txBody>
      </p:sp>
    </p:spTree>
    <p:extLst>
      <p:ext uri="{BB962C8B-B14F-4D97-AF65-F5344CB8AC3E}">
        <p14:creationId xmlns:p14="http://schemas.microsoft.com/office/powerpoint/2010/main" xmlns="" val="11821945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This is what their data looks like.</a:t>
            </a:r>
          </a:p>
          <a:p>
            <a:endParaRPr lang="en-CA"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effectLst/>
                <a:latin typeface="+mn-lt"/>
                <a:ea typeface="+mn-ea"/>
                <a:cs typeface="+mn-cs"/>
              </a:rPr>
              <a:t>1. If</a:t>
            </a:r>
            <a:r>
              <a:rPr lang="en-CA" sz="1200" kern="1200" baseline="0" dirty="0" smtClean="0">
                <a:solidFill>
                  <a:schemeClr val="tx1"/>
                </a:solidFill>
                <a:effectLst/>
                <a:latin typeface="+mn-lt"/>
                <a:ea typeface="+mn-ea"/>
                <a:cs typeface="+mn-cs"/>
              </a:rPr>
              <a:t> our question is “</a:t>
            </a:r>
            <a:r>
              <a:rPr lang="en-CA" dirty="0" smtClean="0"/>
              <a:t>does restoring riparian vegetation modify the bird community</a:t>
            </a:r>
            <a:r>
              <a:rPr lang="en-CA" sz="1200" kern="1200" baseline="0" dirty="0" smtClean="0">
                <a:solidFill>
                  <a:schemeClr val="tx1"/>
                </a:solidFill>
                <a:effectLst/>
                <a:latin typeface="+mn-lt"/>
                <a:ea typeface="+mn-ea"/>
                <a:cs typeface="+mn-cs"/>
              </a:rPr>
              <a:t>” what are is our null hypothesis and our alternative hypothesis?</a:t>
            </a:r>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2. We have data on habitat type and on species, </a:t>
            </a:r>
            <a:r>
              <a:rPr lang="en-CA" baseline="0" dirty="0" smtClean="0"/>
              <a:t>so you need to formulate your hypotheses based on habitat type and species.</a:t>
            </a: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smtClean="0"/>
              <a:t>3. Consider hypothesising about the differences in species composition across habitat types.</a:t>
            </a:r>
            <a:endParaRPr lang="en-CA" dirty="0" smtClean="0"/>
          </a:p>
          <a:p>
            <a:endParaRPr lang="en-CA" dirty="0"/>
          </a:p>
        </p:txBody>
      </p:sp>
      <p:sp>
        <p:nvSpPr>
          <p:cNvPr id="4" name="Slide Number Placeholder 3"/>
          <p:cNvSpPr>
            <a:spLocks noGrp="1"/>
          </p:cNvSpPr>
          <p:nvPr>
            <p:ph type="sldNum" sz="quarter" idx="10"/>
          </p:nvPr>
        </p:nvSpPr>
        <p:spPr/>
        <p:txBody>
          <a:bodyPr/>
          <a:lstStyle/>
          <a:p>
            <a:fld id="{8E40C920-51F0-4F1A-843A-2EB72780DCE4}" type="slidenum">
              <a:rPr lang="en-CA" smtClean="0"/>
              <a:pPr/>
              <a:t>64</a:t>
            </a:fld>
            <a:endParaRPr lang="en-CA" dirty="0"/>
          </a:p>
        </p:txBody>
      </p:sp>
    </p:spTree>
    <p:extLst>
      <p:ext uri="{BB962C8B-B14F-4D97-AF65-F5344CB8AC3E}">
        <p14:creationId xmlns:p14="http://schemas.microsoft.com/office/powerpoint/2010/main" xmlns="" val="33179180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A" dirty="0" smtClean="0"/>
              <a:t>Now ask yourself,</a:t>
            </a:r>
            <a:r>
              <a:rPr lang="en-CA" baseline="0" dirty="0" smtClean="0"/>
              <a:t> “Which test do I use to reject the null hypothesis or not?”</a:t>
            </a:r>
          </a:p>
          <a:p>
            <a:pPr marL="228600" indent="-228600">
              <a:buAutoNum type="arabicPeriod"/>
            </a:pPr>
            <a:r>
              <a:rPr lang="en-CA" dirty="0" smtClean="0"/>
              <a:t>What information do you have and what kind of information is it? A: habitat type (categorical)</a:t>
            </a:r>
            <a:r>
              <a:rPr lang="en-CA" baseline="0" dirty="0" smtClean="0"/>
              <a:t> and species (categorical).</a:t>
            </a:r>
          </a:p>
          <a:p>
            <a:pPr marL="228600" indent="-228600">
              <a:buAutoNum type="arabicPeriod"/>
            </a:pPr>
            <a:r>
              <a:rPr lang="en-CA" baseline="0" dirty="0" smtClean="0"/>
              <a:t>What do we want to do with that information? A: check if they are related to each other or independent of each other.</a:t>
            </a:r>
          </a:p>
          <a:p>
            <a:pPr marL="0" indent="0">
              <a:buNone/>
            </a:pPr>
            <a:endParaRPr lang="en-CA" baseline="0" dirty="0" smtClean="0"/>
          </a:p>
          <a:p>
            <a:pPr marL="0" indent="0">
              <a:buNone/>
            </a:pPr>
            <a:r>
              <a:rPr lang="en-CA" baseline="0" dirty="0" smtClean="0"/>
              <a:t>A: Chi-square test of independence.</a:t>
            </a:r>
          </a:p>
        </p:txBody>
      </p:sp>
      <p:sp>
        <p:nvSpPr>
          <p:cNvPr id="4" name="Slide Number Placeholder 3"/>
          <p:cNvSpPr>
            <a:spLocks noGrp="1"/>
          </p:cNvSpPr>
          <p:nvPr>
            <p:ph type="sldNum" sz="quarter" idx="10"/>
          </p:nvPr>
        </p:nvSpPr>
        <p:spPr/>
        <p:txBody>
          <a:bodyPr/>
          <a:lstStyle/>
          <a:p>
            <a:fld id="{8E40C920-51F0-4F1A-843A-2EB72780DCE4}" type="slidenum">
              <a:rPr lang="en-CA" smtClean="0"/>
              <a:pPr/>
              <a:t>65</a:t>
            </a:fld>
            <a:endParaRPr lang="en-CA" dirty="0"/>
          </a:p>
        </p:txBody>
      </p:sp>
    </p:spTree>
    <p:extLst>
      <p:ext uri="{BB962C8B-B14F-4D97-AF65-F5344CB8AC3E}">
        <p14:creationId xmlns:p14="http://schemas.microsoft.com/office/powerpoint/2010/main" xmlns="" val="13817455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That’s the R code for a </a:t>
            </a:r>
            <a:r>
              <a:rPr lang="en-CA" baseline="0" dirty="0" smtClean="0"/>
              <a:t>Chi-square test of independence.</a:t>
            </a:r>
          </a:p>
          <a:p>
            <a:r>
              <a:rPr lang="en-CA" baseline="0" dirty="0" smtClean="0"/>
              <a:t>X is a numeric matrix of the observed freq. dist.</a:t>
            </a:r>
          </a:p>
          <a:p>
            <a:endParaRPr lang="en-CA" baseline="0" dirty="0" smtClean="0"/>
          </a:p>
          <a:p>
            <a:pPr marL="228600" indent="-228600">
              <a:buAutoNum type="arabicPeriod"/>
            </a:pPr>
            <a:r>
              <a:rPr lang="en-CA" baseline="0" dirty="0" smtClean="0"/>
              <a:t>Start R Studio, set your working directory (all data on the desktop folder ‘C:/Users/RMBL/Desktop/R Workshop 1 Data’).</a:t>
            </a:r>
          </a:p>
          <a:p>
            <a:pPr marL="228600" indent="-228600">
              <a:buAutoNum type="arabicPeriod"/>
            </a:pPr>
            <a:r>
              <a:rPr lang="en-CA" baseline="0" dirty="0" smtClean="0"/>
              <a:t>Load the ‘</a:t>
            </a:r>
            <a:r>
              <a:rPr lang="en-CA" baseline="0" dirty="0" err="1" smtClean="0"/>
              <a:t>xlsx</a:t>
            </a:r>
            <a:r>
              <a:rPr lang="en-CA" baseline="0" dirty="0" smtClean="0"/>
              <a:t>’ library.</a:t>
            </a:r>
          </a:p>
          <a:p>
            <a:pPr marL="228600" indent="-228600">
              <a:buAutoNum type="arabicPeriod"/>
            </a:pPr>
            <a:r>
              <a:rPr lang="en-CA" baseline="0" dirty="0" smtClean="0"/>
              <a:t>Load your data (restored_riparian_birds.xlsx) with the command read.xlsx</a:t>
            </a:r>
          </a:p>
          <a:p>
            <a:pPr marL="228600" indent="-228600">
              <a:buAutoNum type="arabicPeriod"/>
            </a:pPr>
            <a:r>
              <a:rPr lang="en-CA" baseline="0" dirty="0" smtClean="0"/>
              <a:t>Before </a:t>
            </a:r>
            <a:r>
              <a:rPr lang="en-CA" baseline="0" dirty="0" err="1" smtClean="0"/>
              <a:t>inputing</a:t>
            </a:r>
            <a:r>
              <a:rPr lang="en-CA" baseline="0" dirty="0" smtClean="0"/>
              <a:t> the data into the </a:t>
            </a:r>
            <a:r>
              <a:rPr lang="en-CA" baseline="0" dirty="0" err="1" smtClean="0"/>
              <a:t>chisq.test</a:t>
            </a:r>
            <a:r>
              <a:rPr lang="en-CA" baseline="0" dirty="0" smtClean="0"/>
              <a:t> function, we need to modify it by providing row names using the following code.</a:t>
            </a:r>
            <a:endParaRPr lang="en-CA" sz="1200" baseline="0" dirty="0" smtClean="0">
              <a:latin typeface="+mn-lt"/>
            </a:endParaRPr>
          </a:p>
          <a:p>
            <a:pPr marL="228600" indent="-228600">
              <a:buAutoNum type="arabicPeriod"/>
            </a:pPr>
            <a:r>
              <a:rPr lang="en-CA" baseline="0" dirty="0" smtClean="0"/>
              <a:t>Run the command.</a:t>
            </a:r>
          </a:p>
          <a:p>
            <a:endParaRPr lang="en-CA" baseline="0" dirty="0" smtClean="0"/>
          </a:p>
        </p:txBody>
      </p:sp>
      <p:sp>
        <p:nvSpPr>
          <p:cNvPr id="4" name="Slide Number Placeholder 3"/>
          <p:cNvSpPr>
            <a:spLocks noGrp="1"/>
          </p:cNvSpPr>
          <p:nvPr>
            <p:ph type="sldNum" sz="quarter" idx="10"/>
          </p:nvPr>
        </p:nvSpPr>
        <p:spPr/>
        <p:txBody>
          <a:bodyPr/>
          <a:lstStyle/>
          <a:p>
            <a:fld id="{8E40C920-51F0-4F1A-843A-2EB72780DCE4}" type="slidenum">
              <a:rPr lang="en-CA" smtClean="0"/>
              <a:pPr/>
              <a:t>66</a:t>
            </a:fld>
            <a:endParaRPr lang="en-CA" dirty="0"/>
          </a:p>
        </p:txBody>
      </p:sp>
    </p:spTree>
    <p:extLst>
      <p:ext uri="{BB962C8B-B14F-4D97-AF65-F5344CB8AC3E}">
        <p14:creationId xmlns:p14="http://schemas.microsoft.com/office/powerpoint/2010/main" xmlns="" val="31137624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R spits</a:t>
            </a:r>
            <a:r>
              <a:rPr lang="en-CA" baseline="0" dirty="0" smtClean="0"/>
              <a:t> out a p-value far less than 0.0001.</a:t>
            </a:r>
          </a:p>
          <a:p>
            <a:endParaRPr lang="en-CA" baseline="0" dirty="0" smtClean="0"/>
          </a:p>
          <a:p>
            <a:r>
              <a:rPr lang="en-CA" baseline="0" dirty="0" smtClean="0"/>
              <a:t>What does that mean: do we reject or accept the null hypothesis? A: reject H0.</a:t>
            </a:r>
          </a:p>
          <a:p>
            <a:r>
              <a:rPr lang="en-CA" baseline="0" dirty="0" smtClean="0"/>
              <a:t>Do we have evidence in support of the alternative hypothesis? A: yes.</a:t>
            </a:r>
          </a:p>
          <a:p>
            <a:r>
              <a:rPr lang="en-CA" baseline="0" dirty="0" smtClean="0"/>
              <a:t>What’s the answer to our question? A: Yes, restoring riparian vegetation does affect the bird community.</a:t>
            </a:r>
            <a:endParaRPr lang="en-CA" dirty="0" smtClean="0"/>
          </a:p>
          <a:p>
            <a:endParaRPr lang="en-CA" dirty="0"/>
          </a:p>
        </p:txBody>
      </p:sp>
      <p:sp>
        <p:nvSpPr>
          <p:cNvPr id="4" name="Slide Number Placeholder 3"/>
          <p:cNvSpPr>
            <a:spLocks noGrp="1"/>
          </p:cNvSpPr>
          <p:nvPr>
            <p:ph type="sldNum" sz="quarter" idx="10"/>
          </p:nvPr>
        </p:nvSpPr>
        <p:spPr/>
        <p:txBody>
          <a:bodyPr/>
          <a:lstStyle/>
          <a:p>
            <a:fld id="{8E40C920-51F0-4F1A-843A-2EB72780DCE4}" type="slidenum">
              <a:rPr lang="en-CA" smtClean="0"/>
              <a:pPr/>
              <a:t>68</a:t>
            </a:fld>
            <a:endParaRPr lang="en-CA" dirty="0"/>
          </a:p>
        </p:txBody>
      </p:sp>
    </p:spTree>
    <p:extLst>
      <p:ext uri="{BB962C8B-B14F-4D97-AF65-F5344CB8AC3E}">
        <p14:creationId xmlns:p14="http://schemas.microsoft.com/office/powerpoint/2010/main" xmlns="" val="1076407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We’re going to</a:t>
            </a:r>
            <a:r>
              <a:rPr lang="en-US" baseline="0" dirty="0" smtClean="0"/>
              <a:t> quickly cover how R views your data since it may come in handy as you progress through your statistical computations. Many of these constructs are already very familiar to you from your math classes in part because R is a very mathematical language. </a:t>
            </a:r>
          </a:p>
          <a:p>
            <a:endParaRPr lang="en-US" baseline="0" dirty="0" smtClean="0"/>
          </a:p>
          <a:p>
            <a:r>
              <a:rPr lang="en-US" baseline="0" dirty="0" smtClean="0"/>
              <a:t>R has five basic data types: numeric, integer, complex, logical, and character. These may be very familiar to you. Numeric is just numbers (i.e. with a decimal), integers are integers and you can make a data type an integer with </a:t>
            </a:r>
            <a:r>
              <a:rPr lang="en-US" baseline="0" dirty="0" err="1" smtClean="0"/>
              <a:t>as.integer</a:t>
            </a:r>
            <a:r>
              <a:rPr lang="en-US" baseline="0" dirty="0" smtClean="0"/>
              <a:t>. R will usually read your data in as numeric unless you set the data to be read as integers. Complex are the complex numbers you came across in high school. </a:t>
            </a:r>
            <a:r>
              <a:rPr lang="en-US" baseline="0" dirty="0" err="1" smtClean="0"/>
              <a:t>Logicals</a:t>
            </a:r>
            <a:r>
              <a:rPr lang="en-US" baseline="0" dirty="0" smtClean="0"/>
              <a:t> are true, false statements. They are actually TRUE AND FALSE, but also variables that lead to a TRUE/FALSE result. And characters are the familiar text type which you can make with </a:t>
            </a:r>
            <a:r>
              <a:rPr lang="en-US" baseline="0" dirty="0" err="1" smtClean="0"/>
              <a:t>as.character</a:t>
            </a:r>
            <a:r>
              <a:rPr lang="en-US" baseline="0" dirty="0" smtClean="0"/>
              <a:t>(). Numbers can be made into characters with </a:t>
            </a:r>
            <a:r>
              <a:rPr lang="en-US" baseline="0" dirty="0" err="1" smtClean="0"/>
              <a:t>as.character</a:t>
            </a:r>
            <a:r>
              <a:rPr lang="en-US" baseline="0" dirty="0" smtClean="0"/>
              <a:t>()</a:t>
            </a:r>
          </a:p>
          <a:p>
            <a:endParaRPr lang="en-US" baseline="0" dirty="0" smtClean="0"/>
          </a:p>
          <a:p>
            <a:r>
              <a:rPr lang="en-US" baseline="0" dirty="0" smtClean="0"/>
              <a:t>While this may seem a bit trivial, it’s important for when you start using functions. You need to make sure you are using the correct data type as inputs for R functions. And this is where knowing the data types comes in handy. </a:t>
            </a:r>
          </a:p>
          <a:p>
            <a:endParaRPr lang="en-US" baseline="0" dirty="0" smtClean="0"/>
          </a:p>
          <a:p>
            <a:r>
              <a:rPr lang="en-US" baseline="0" dirty="0" smtClean="0"/>
              <a:t>Now  let’s move onto the next higher organization of data.</a:t>
            </a:r>
          </a:p>
        </p:txBody>
      </p:sp>
      <p:sp>
        <p:nvSpPr>
          <p:cNvPr id="4" name="Slide Number Placeholder 3"/>
          <p:cNvSpPr>
            <a:spLocks noGrp="1"/>
          </p:cNvSpPr>
          <p:nvPr>
            <p:ph type="sldNum" sz="quarter" idx="10"/>
          </p:nvPr>
        </p:nvSpPr>
        <p:spPr/>
        <p:txBody>
          <a:bodyPr/>
          <a:lstStyle/>
          <a:p>
            <a:fld id="{DADEE8A9-F78E-4539-9DAB-064854AEF9B5}"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effectLst/>
                <a:latin typeface="+mn-lt"/>
                <a:ea typeface="+mn-ea"/>
                <a:cs typeface="+mn-cs"/>
              </a:rPr>
              <a:t>We hear a lot on the news about</a:t>
            </a:r>
            <a:r>
              <a:rPr lang="en-CA" sz="1200" kern="1200" baseline="0" dirty="0" smtClean="0">
                <a:solidFill>
                  <a:schemeClr val="tx1"/>
                </a:solidFill>
                <a:effectLst/>
                <a:latin typeface="+mn-lt"/>
                <a:ea typeface="+mn-ea"/>
                <a:cs typeface="+mn-cs"/>
              </a:rPr>
              <a:t> pesticides being harmful to bees. Well, as good scientists let’s test that idea out! </a:t>
            </a:r>
            <a:r>
              <a:rPr lang="en-CA" sz="1200" kern="1200" baseline="0" dirty="0" err="1" smtClean="0">
                <a:solidFill>
                  <a:schemeClr val="tx1"/>
                </a:solidFill>
                <a:effectLst/>
                <a:latin typeface="+mn-lt"/>
                <a:ea typeface="+mn-ea"/>
                <a:cs typeface="+mn-cs"/>
              </a:rPr>
              <a:t>Whitehorn</a:t>
            </a:r>
            <a:r>
              <a:rPr lang="en-CA" sz="1200" kern="1200" baseline="0" dirty="0" smtClean="0">
                <a:solidFill>
                  <a:schemeClr val="tx1"/>
                </a:solidFill>
                <a:effectLst/>
                <a:latin typeface="+mn-lt"/>
                <a:ea typeface="+mn-ea"/>
                <a:cs typeface="+mn-cs"/>
              </a:rPr>
              <a:t> and colleagues took a bunch of bumblebee colonies and assigned them to one of three treatments: a low exposure to pesticides, a high exposure to pesticides and a control (no exposure). They then measured various characteristics of the colonies such as colony mass through time, # of workers at the end of the experiment, # of males and queens produced and other characteristics.</a:t>
            </a:r>
          </a:p>
        </p:txBody>
      </p:sp>
      <p:sp>
        <p:nvSpPr>
          <p:cNvPr id="4" name="Slide Number Placeholder 3"/>
          <p:cNvSpPr>
            <a:spLocks noGrp="1"/>
          </p:cNvSpPr>
          <p:nvPr>
            <p:ph type="sldNum" sz="quarter" idx="10"/>
          </p:nvPr>
        </p:nvSpPr>
        <p:spPr/>
        <p:txBody>
          <a:bodyPr/>
          <a:lstStyle/>
          <a:p>
            <a:fld id="{8E40C920-51F0-4F1A-843A-2EB72780DCE4}" type="slidenum">
              <a:rPr lang="en-CA" smtClean="0"/>
              <a:pPr/>
              <a:t>70</a:t>
            </a:fld>
            <a:endParaRPr lang="en-CA" dirty="0"/>
          </a:p>
        </p:txBody>
      </p:sp>
    </p:spTree>
    <p:extLst>
      <p:ext uri="{BB962C8B-B14F-4D97-AF65-F5344CB8AC3E}">
        <p14:creationId xmlns:p14="http://schemas.microsoft.com/office/powerpoint/2010/main" xmlns="" val="41823898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This is what the data they collected looks like. I’ve omitted a bunch of traits</a:t>
            </a:r>
            <a:r>
              <a:rPr lang="en-CA" baseline="0" dirty="0" smtClean="0"/>
              <a:t> for clarity.</a:t>
            </a:r>
          </a:p>
          <a:p>
            <a:endParaRPr lang="en-CA"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effectLst/>
                <a:latin typeface="+mn-lt"/>
                <a:ea typeface="+mn-ea"/>
                <a:cs typeface="+mn-cs"/>
              </a:rPr>
              <a:t>1. If</a:t>
            </a:r>
            <a:r>
              <a:rPr lang="en-CA" sz="1200" kern="1200" baseline="0" dirty="0" smtClean="0">
                <a:solidFill>
                  <a:schemeClr val="tx1"/>
                </a:solidFill>
                <a:effectLst/>
                <a:latin typeface="+mn-lt"/>
                <a:ea typeface="+mn-ea"/>
                <a:cs typeface="+mn-cs"/>
              </a:rPr>
              <a:t> our question is “</a:t>
            </a:r>
            <a:r>
              <a:rPr lang="en-CA" dirty="0" smtClean="0"/>
              <a:t>are pesticides harmful to bees</a:t>
            </a:r>
            <a:r>
              <a:rPr lang="en-CA" sz="1200" kern="1200" baseline="0" dirty="0" smtClean="0">
                <a:solidFill>
                  <a:schemeClr val="tx1"/>
                </a:solidFill>
                <a:effectLst/>
                <a:latin typeface="+mn-lt"/>
                <a:ea typeface="+mn-ea"/>
                <a:cs typeface="+mn-cs"/>
              </a:rPr>
              <a:t>” what are our null hypothesis and our alternative hypothesis?</a:t>
            </a:r>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2. We have all sorts of data on the colonies, but let’s focus on the number of queens produced</a:t>
            </a:r>
            <a:r>
              <a:rPr lang="en-CA" baseline="0" dirty="0" smtClean="0"/>
              <a:t>, so you need to formulate your hypotheses based on the number of queens produced.</a:t>
            </a: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smtClean="0"/>
              <a:t>3. Consider hypothesising about the differences in the number of queens produced.</a:t>
            </a:r>
            <a:endParaRPr lang="en-CA" dirty="0" smtClean="0"/>
          </a:p>
          <a:p>
            <a:endParaRPr lang="en-CA" dirty="0"/>
          </a:p>
        </p:txBody>
      </p:sp>
      <p:sp>
        <p:nvSpPr>
          <p:cNvPr id="4" name="Slide Number Placeholder 3"/>
          <p:cNvSpPr>
            <a:spLocks noGrp="1"/>
          </p:cNvSpPr>
          <p:nvPr>
            <p:ph type="sldNum" sz="quarter" idx="10"/>
          </p:nvPr>
        </p:nvSpPr>
        <p:spPr/>
        <p:txBody>
          <a:bodyPr/>
          <a:lstStyle/>
          <a:p>
            <a:fld id="{8E40C920-51F0-4F1A-843A-2EB72780DCE4}" type="slidenum">
              <a:rPr lang="en-CA" smtClean="0"/>
              <a:pPr/>
              <a:t>71</a:t>
            </a:fld>
            <a:endParaRPr lang="en-CA" dirty="0"/>
          </a:p>
        </p:txBody>
      </p:sp>
    </p:spTree>
    <p:extLst>
      <p:ext uri="{BB962C8B-B14F-4D97-AF65-F5344CB8AC3E}">
        <p14:creationId xmlns:p14="http://schemas.microsoft.com/office/powerpoint/2010/main" xmlns="" val="15325540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A" dirty="0" smtClean="0"/>
              <a:t>Now ask yourself,</a:t>
            </a:r>
            <a:r>
              <a:rPr lang="en-CA" baseline="0" dirty="0" smtClean="0"/>
              <a:t> “Which test do I use to reject the null hypothesis or not?”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CA" dirty="0" smtClean="0"/>
              <a:t>What information do you have and what kind of information is it? A: number of queens produced</a:t>
            </a:r>
            <a:r>
              <a:rPr lang="en-CA" baseline="0" dirty="0" smtClean="0"/>
              <a:t> averaged for each treatment.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CA" baseline="0" dirty="0" smtClean="0"/>
              <a:t>What do we want to do with that information? A: compare to see if there are statistically significant differences.</a:t>
            </a:r>
          </a:p>
          <a:p>
            <a:pPr marL="0" indent="0">
              <a:buNone/>
            </a:pPr>
            <a:endParaRPr lang="en-CA" baseline="0" dirty="0" smtClean="0"/>
          </a:p>
          <a:p>
            <a:r>
              <a:rPr lang="en-CA" baseline="0" dirty="0" smtClean="0"/>
              <a:t>A: Analysis of variance (ANOVA)</a:t>
            </a:r>
          </a:p>
          <a:p>
            <a:endParaRPr lang="en-CA" baseline="0" dirty="0" smtClean="0"/>
          </a:p>
        </p:txBody>
      </p:sp>
      <p:sp>
        <p:nvSpPr>
          <p:cNvPr id="4" name="Slide Number Placeholder 3"/>
          <p:cNvSpPr>
            <a:spLocks noGrp="1"/>
          </p:cNvSpPr>
          <p:nvPr>
            <p:ph type="sldNum" sz="quarter" idx="10"/>
          </p:nvPr>
        </p:nvSpPr>
        <p:spPr/>
        <p:txBody>
          <a:bodyPr/>
          <a:lstStyle/>
          <a:p>
            <a:fld id="{8E40C920-51F0-4F1A-843A-2EB72780DCE4}" type="slidenum">
              <a:rPr lang="en-CA" smtClean="0"/>
              <a:pPr/>
              <a:t>72</a:t>
            </a:fld>
            <a:endParaRPr lang="en-CA" dirty="0"/>
          </a:p>
        </p:txBody>
      </p:sp>
    </p:spTree>
    <p:extLst>
      <p:ext uri="{BB962C8B-B14F-4D97-AF65-F5344CB8AC3E}">
        <p14:creationId xmlns:p14="http://schemas.microsoft.com/office/powerpoint/2010/main" xmlns="" val="6801744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That’s the R code for an</a:t>
            </a:r>
            <a:r>
              <a:rPr lang="en-CA" baseline="0" dirty="0" smtClean="0"/>
              <a:t> ANOVA</a:t>
            </a:r>
          </a:p>
          <a:p>
            <a:r>
              <a:rPr lang="en-CA" baseline="0" dirty="0" err="1" smtClean="0"/>
              <a:t>depVar</a:t>
            </a:r>
            <a:r>
              <a:rPr lang="en-CA" baseline="0" dirty="0" smtClean="0"/>
              <a:t> is the  numeric dependent variable and </a:t>
            </a:r>
            <a:r>
              <a:rPr lang="en-CA" baseline="0" dirty="0" err="1" smtClean="0"/>
              <a:t>indepVar</a:t>
            </a:r>
            <a:r>
              <a:rPr lang="en-CA" baseline="0" dirty="0" smtClean="0"/>
              <a:t> is the categorical independent variable.</a:t>
            </a:r>
          </a:p>
          <a:p>
            <a:endParaRPr lang="en-CA" baseline="0" dirty="0" smtClean="0"/>
          </a:p>
          <a:p>
            <a:pPr marL="228600" indent="-228600">
              <a:buAutoNum type="arabicPeriod"/>
            </a:pPr>
            <a:r>
              <a:rPr lang="en-CA" baseline="0" dirty="0" smtClean="0"/>
              <a:t>Start R Studio, set your working directory (all data on the desktop folder ‘C:/Users/RMBL/Desktop/R Workshop 1 Data’).</a:t>
            </a:r>
          </a:p>
          <a:p>
            <a:pPr marL="228600" indent="-228600">
              <a:buAutoNum type="arabicPeriod"/>
            </a:pPr>
            <a:r>
              <a:rPr lang="en-CA" baseline="0" dirty="0" smtClean="0"/>
              <a:t>Load the ‘</a:t>
            </a:r>
            <a:r>
              <a:rPr lang="en-CA" baseline="0" dirty="0" err="1" smtClean="0"/>
              <a:t>xlsx</a:t>
            </a:r>
            <a:r>
              <a:rPr lang="en-CA" baseline="0" dirty="0" smtClean="0"/>
              <a:t>’ library.</a:t>
            </a:r>
          </a:p>
          <a:p>
            <a:pPr marL="228600" indent="-228600">
              <a:buAutoNum type="arabicPeriod"/>
            </a:pPr>
            <a:r>
              <a:rPr lang="en-CA" baseline="0" dirty="0" smtClean="0"/>
              <a:t>Load your data (pesticide_effects_on_bumblebees.xlsx) with the command read.xlsx</a:t>
            </a:r>
          </a:p>
          <a:p>
            <a:pPr marL="228600" indent="-228600">
              <a:buAutoNum type="arabicPeriod"/>
            </a:pPr>
            <a:r>
              <a:rPr lang="en-CA" baseline="0" dirty="0" smtClean="0"/>
              <a:t>What data corresponds to </a:t>
            </a:r>
            <a:r>
              <a:rPr lang="en-CA" baseline="0" dirty="0" err="1" smtClean="0"/>
              <a:t>depVar</a:t>
            </a:r>
            <a:r>
              <a:rPr lang="en-CA" baseline="0" dirty="0" smtClean="0"/>
              <a:t> and </a:t>
            </a:r>
            <a:r>
              <a:rPr lang="en-CA" baseline="0" dirty="0" err="1" smtClean="0"/>
              <a:t>indepVar</a:t>
            </a:r>
            <a:r>
              <a:rPr lang="en-CA" baseline="0" dirty="0" smtClean="0"/>
              <a:t>? A: </a:t>
            </a:r>
            <a:r>
              <a:rPr lang="en-CA" baseline="0" dirty="0" err="1" smtClean="0"/>
              <a:t>depVar</a:t>
            </a:r>
            <a:r>
              <a:rPr lang="en-CA" baseline="0" dirty="0" smtClean="0"/>
              <a:t> = </a:t>
            </a:r>
            <a:r>
              <a:rPr lang="en-CA" sz="1200" dirty="0" err="1" smtClean="0">
                <a:latin typeface="Lucida Console" panose="020B0609040504020204" pitchFamily="49" charset="0"/>
                <a:cs typeface="Courier New" panose="02070309020205020404" pitchFamily="49" charset="0"/>
              </a:rPr>
              <a:t>New.queens</a:t>
            </a:r>
            <a:r>
              <a:rPr lang="en-CA" sz="1200" dirty="0" smtClean="0">
                <a:latin typeface="Lucida Console" panose="020B0609040504020204" pitchFamily="49" charset="0"/>
                <a:cs typeface="Courier New" panose="02070309020205020404" pitchFamily="49" charset="0"/>
              </a:rPr>
              <a:t>,</a:t>
            </a:r>
            <a:r>
              <a:rPr lang="en-CA" sz="1200" baseline="0" dirty="0" smtClean="0">
                <a:latin typeface="Lucida Console" panose="020B0609040504020204" pitchFamily="49" charset="0"/>
                <a:cs typeface="Courier New" panose="02070309020205020404" pitchFamily="49" charset="0"/>
              </a:rPr>
              <a:t> </a:t>
            </a:r>
            <a:r>
              <a:rPr lang="en-CA" sz="1200" baseline="0" dirty="0" err="1" smtClean="0">
                <a:latin typeface="Lucida Console" panose="020B0609040504020204" pitchFamily="49" charset="0"/>
                <a:cs typeface="Courier New" panose="02070309020205020404" pitchFamily="49" charset="0"/>
              </a:rPr>
              <a:t>indepVar</a:t>
            </a:r>
            <a:r>
              <a:rPr lang="en-CA" sz="1200" baseline="0" dirty="0" smtClean="0">
                <a:latin typeface="Lucida Console" panose="020B0609040504020204" pitchFamily="49" charset="0"/>
                <a:cs typeface="Courier New" panose="02070309020205020404" pitchFamily="49" charset="0"/>
              </a:rPr>
              <a:t> = Treatment.</a:t>
            </a:r>
            <a:endParaRPr lang="en-CA" sz="1200" baseline="0" dirty="0" smtClean="0">
              <a:latin typeface="+mn-lt"/>
            </a:endParaRPr>
          </a:p>
          <a:p>
            <a:pPr marL="228600" indent="-228600">
              <a:buAutoNum type="arabicPeriod"/>
            </a:pPr>
            <a:r>
              <a:rPr lang="en-CA" baseline="0" dirty="0" smtClean="0"/>
              <a:t>Run the command.</a:t>
            </a:r>
          </a:p>
          <a:p>
            <a:endParaRPr lang="en-CA" baseline="0" dirty="0" smtClean="0"/>
          </a:p>
        </p:txBody>
      </p:sp>
      <p:sp>
        <p:nvSpPr>
          <p:cNvPr id="4" name="Slide Number Placeholder 3"/>
          <p:cNvSpPr>
            <a:spLocks noGrp="1"/>
          </p:cNvSpPr>
          <p:nvPr>
            <p:ph type="sldNum" sz="quarter" idx="10"/>
          </p:nvPr>
        </p:nvSpPr>
        <p:spPr/>
        <p:txBody>
          <a:bodyPr/>
          <a:lstStyle/>
          <a:p>
            <a:fld id="{8E40C920-51F0-4F1A-843A-2EB72780DCE4}" type="slidenum">
              <a:rPr lang="en-CA" smtClean="0"/>
              <a:pPr/>
              <a:t>73</a:t>
            </a:fld>
            <a:endParaRPr lang="en-CA" dirty="0"/>
          </a:p>
        </p:txBody>
      </p:sp>
    </p:spTree>
    <p:extLst>
      <p:ext uri="{BB962C8B-B14F-4D97-AF65-F5344CB8AC3E}">
        <p14:creationId xmlns:p14="http://schemas.microsoft.com/office/powerpoint/2010/main" xmlns="" val="15288646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R spits</a:t>
            </a:r>
            <a:r>
              <a:rPr lang="en-CA" baseline="0" dirty="0" smtClean="0"/>
              <a:t> out a p-value &lt; 0.05.</a:t>
            </a:r>
          </a:p>
          <a:p>
            <a:endParaRPr lang="en-CA" baseline="0" dirty="0" smtClean="0"/>
          </a:p>
          <a:p>
            <a:r>
              <a:rPr lang="en-CA" baseline="0" dirty="0" smtClean="0"/>
              <a:t>What does that mean: do we reject or accept the null hypothesis? A: reject H0.</a:t>
            </a:r>
          </a:p>
          <a:p>
            <a:r>
              <a:rPr lang="en-CA" baseline="0" dirty="0" smtClean="0"/>
              <a:t>Do we have evidence in support of the alternative hypothesis? A: yes.</a:t>
            </a:r>
          </a:p>
          <a:p>
            <a:r>
              <a:rPr lang="en-CA" baseline="0" dirty="0" smtClean="0"/>
              <a:t>What’s the answer to our question? A: Yes, pesticides are having an effect </a:t>
            </a:r>
            <a:r>
              <a:rPr lang="en-CA" baseline="0" smtClean="0"/>
              <a:t>on bees.</a:t>
            </a:r>
            <a:endParaRPr lang="en-CA" dirty="0" smtClean="0"/>
          </a:p>
        </p:txBody>
      </p:sp>
      <p:sp>
        <p:nvSpPr>
          <p:cNvPr id="4" name="Slide Number Placeholder 3"/>
          <p:cNvSpPr>
            <a:spLocks noGrp="1"/>
          </p:cNvSpPr>
          <p:nvPr>
            <p:ph type="sldNum" sz="quarter" idx="10"/>
          </p:nvPr>
        </p:nvSpPr>
        <p:spPr/>
        <p:txBody>
          <a:bodyPr/>
          <a:lstStyle/>
          <a:p>
            <a:fld id="{8E40C920-51F0-4F1A-843A-2EB72780DCE4}" type="slidenum">
              <a:rPr lang="en-CA" smtClean="0"/>
              <a:pPr/>
              <a:t>75</a:t>
            </a:fld>
            <a:endParaRPr lang="en-CA" dirty="0"/>
          </a:p>
        </p:txBody>
      </p:sp>
    </p:spTree>
    <p:extLst>
      <p:ext uri="{BB962C8B-B14F-4D97-AF65-F5344CB8AC3E}">
        <p14:creationId xmlns:p14="http://schemas.microsoft.com/office/powerpoint/2010/main" xmlns="" val="24752797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76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 will view your data in a few ways. Typically,</a:t>
            </a:r>
            <a:r>
              <a:rPr lang="en-US" baseline="0" dirty="0" smtClean="0"/>
              <a:t> columns in your data set are vectors or strings of data of the same type. For example, </a:t>
            </a:r>
            <a:r>
              <a:rPr lang="en-US" baseline="0" dirty="0" err="1" smtClean="0"/>
              <a:t>corolla.length</a:t>
            </a:r>
            <a:r>
              <a:rPr lang="en-US" baseline="0" dirty="0" smtClean="0"/>
              <a:t> only includes corolla length measurements, and they are all of the same data type, presumably because you measure the corolla length, or opening of a flower, in the same manner. Likewise, </a:t>
            </a:r>
            <a:r>
              <a:rPr lang="en-US" baseline="0" dirty="0" err="1" smtClean="0"/>
              <a:t>aphids.present</a:t>
            </a:r>
            <a:r>
              <a:rPr lang="en-US" baseline="0" dirty="0" smtClean="0"/>
              <a:t> is another vector of character data with yes or no, presumably again because you characterized the presence of aphids with a yes or no. </a:t>
            </a:r>
          </a:p>
          <a:p>
            <a:endParaRPr lang="en-US" baseline="0" dirty="0" smtClean="0"/>
          </a:p>
          <a:p>
            <a:r>
              <a:rPr lang="en-US" baseline="0" dirty="0" smtClean="0"/>
              <a:t>You can call up a column or vector of your data with the $ command. To call up </a:t>
            </a:r>
            <a:r>
              <a:rPr lang="en-US" baseline="0" dirty="0" err="1" smtClean="0"/>
              <a:t>sample.number</a:t>
            </a:r>
            <a:r>
              <a:rPr lang="en-US" baseline="0" dirty="0" smtClean="0"/>
              <a:t>, you can use </a:t>
            </a:r>
          </a:p>
          <a:p>
            <a:r>
              <a:rPr lang="en-US" baseline="0" dirty="0" err="1" smtClean="0"/>
              <a:t>sample.number</a:t>
            </a:r>
            <a:r>
              <a:rPr lang="en-US" baseline="0" dirty="0" smtClean="0"/>
              <a:t>&lt;- </a:t>
            </a:r>
            <a:r>
              <a:rPr lang="en-US" baseline="0" dirty="0" err="1" smtClean="0"/>
              <a:t>moddata$sample.number</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you want to make a vector, you can using the concatenate command. Here</a:t>
            </a:r>
            <a:r>
              <a:rPr lang="en-US" baseline="0" dirty="0" smtClean="0"/>
              <a:t> we made an new variable called </a:t>
            </a:r>
            <a:r>
              <a:rPr lang="en-US" baseline="0" dirty="0" err="1" smtClean="0"/>
              <a:t>vectorexample</a:t>
            </a:r>
            <a:r>
              <a:rPr lang="en-US" baseline="0" dirty="0" smtClean="0"/>
              <a:t>. We did this to allow us to call this vector into different functions easily. When we call </a:t>
            </a:r>
            <a:r>
              <a:rPr lang="en-US" baseline="0" dirty="0" err="1" smtClean="0"/>
              <a:t>vectorexample</a:t>
            </a:r>
            <a:r>
              <a:rPr lang="en-US" baseline="0" dirty="0" smtClean="0"/>
              <a:t>, R tells us that this is a one-dimensional data type or just a string of numbers.  </a:t>
            </a:r>
            <a:endParaRPr lang="en-US" dirty="0"/>
          </a:p>
        </p:txBody>
      </p:sp>
      <p:sp>
        <p:nvSpPr>
          <p:cNvPr id="4" name="Slide Number Placeholder 3"/>
          <p:cNvSpPr>
            <a:spLocks noGrp="1"/>
          </p:cNvSpPr>
          <p:nvPr>
            <p:ph type="sldNum" sz="quarter" idx="10"/>
          </p:nvPr>
        </p:nvSpPr>
        <p:spPr/>
        <p:txBody>
          <a:bodyPr/>
          <a:lstStyle/>
          <a:p>
            <a:fld id="{DADEE8A9-F78E-4539-9DAB-064854AEF9B5}"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I’m going to introduce</a:t>
            </a:r>
            <a:r>
              <a:rPr lang="en-US" baseline="0" dirty="0" smtClean="0"/>
              <a:t> one last data type, the matrix. A matrix is simply a two-dimensional set of data with rows and columns. We can make a matrix with the matrix function. Here we take a vector string (which we make with the concatenate function) and then designate how many rows and columns we want along with how we want R to fill the matrix…by row</a:t>
            </a:r>
          </a:p>
          <a:p>
            <a:r>
              <a:rPr lang="en-US" baseline="0" dirty="0" smtClean="0"/>
              <a:t>When we call up our example matrix, R shows us how it laid out the matrix. </a:t>
            </a:r>
          </a:p>
          <a:p>
            <a:endParaRPr lang="en-US" baseline="0" dirty="0" smtClean="0"/>
          </a:p>
          <a:p>
            <a:r>
              <a:rPr lang="en-US" baseline="0" dirty="0" smtClean="0"/>
              <a:t>Your data will be viewed by R as a series of vectors and matrices, and while it’s important to know that. It’s also handy sometimes to be able to enter the vector or matrix directly especially if it’s a short string (it’s quicker than importing). You might find the matrix function handy when we start running contingency analyses or trying to find associations between two categorical variables. </a:t>
            </a:r>
          </a:p>
          <a:p>
            <a:endParaRPr lang="en-US" baseline="0" dirty="0" smtClean="0"/>
          </a:p>
          <a:p>
            <a:r>
              <a:rPr lang="en-US" baseline="0" dirty="0" smtClean="0"/>
              <a:t>While there are a few more R data organizational types and R commands to learn as far as manipulating data, we will learn them as we go. That way you can directly use them when they are the most applicable to the analyses you will run. </a:t>
            </a:r>
          </a:p>
          <a:p>
            <a:endParaRPr lang="en-US" baseline="0" dirty="0" smtClean="0"/>
          </a:p>
          <a:p>
            <a:r>
              <a:rPr lang="en-US" baseline="0" dirty="0" smtClean="0"/>
              <a:t>Now that you’re up and running in R, let’s start working with your data. For Module 2, we’re going to just focus on one screen, the projector screen. We want you to really focus on how you translate your statistical thoughts into R computations. While R is a programming language, it’s power for you comes in its built-in functions to compute the statistics required for you to understand your data. We will go through the basic functions for displaying and summarizing data followed by the four most common ways to test the hypotheses that you generated a few weeks ago. Then we will work as groups of two on the RMBL computers to practice these functions on previously-published datasets. Again, we will emphasize how you translate statistical thinking into R computation.  So let’s get started.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ADEE8A9-F78E-4539-9DAB-064854AEF9B5}"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384EEB-BE62-4885-9D34-E90EEF4F5349}" type="datetime1">
              <a:rPr lang="en-US" smtClean="0"/>
              <a:pPr/>
              <a:t>7/9/2015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328187-0D01-45A6-9B0C-BD5A7252372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6AE9B4-128C-4D9C-A274-332355796381}" type="datetime1">
              <a:rPr lang="en-US" smtClean="0"/>
              <a:pPr/>
              <a:t>7/9/2015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328187-0D01-45A6-9B0C-BD5A7252372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04AE2B-A2E0-4140-AA29-3D2FA5B9BAFB}" type="datetime1">
              <a:rPr lang="en-US" smtClean="0"/>
              <a:pPr/>
              <a:t>7/9/2015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328187-0D01-45A6-9B0C-BD5A7252372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75FD1B-BBDD-462C-A5A4-6697D54F2A22}" type="datetime1">
              <a:rPr lang="en-US" smtClean="0"/>
              <a:pPr/>
              <a:t>7/9/2015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328187-0D01-45A6-9B0C-BD5A7252372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764096-C5C3-4578-BDA1-1791FFE6664A}" type="datetime1">
              <a:rPr lang="en-US" smtClean="0"/>
              <a:pPr/>
              <a:t>7/9/2015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328187-0D01-45A6-9B0C-BD5A7252372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9502A06-3F00-49FE-93BC-C2827A5F34C6}" type="datetime1">
              <a:rPr lang="en-US" smtClean="0"/>
              <a:pPr/>
              <a:t>7/9/2015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328187-0D01-45A6-9B0C-BD5A7252372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AE10B2B-AFC0-48B2-8291-17C352DF8840}" type="datetime1">
              <a:rPr lang="en-US" smtClean="0"/>
              <a:pPr/>
              <a:t>7/9/2015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328187-0D01-45A6-9B0C-BD5A7252372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22DABB-61D4-439C-AAE5-527E88DFDB40}" type="datetime1">
              <a:rPr lang="en-US" smtClean="0"/>
              <a:pPr/>
              <a:t>7/9/2015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328187-0D01-45A6-9B0C-BD5A7252372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CD4CC7-F092-4376-BFD0-DEC056983DBF}" type="datetime1">
              <a:rPr lang="en-US" smtClean="0"/>
              <a:pPr/>
              <a:t>7/9/2015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328187-0D01-45A6-9B0C-BD5A7252372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2E63BA-2220-44FF-A1C2-55D18CD550B2}" type="datetime1">
              <a:rPr lang="en-US" smtClean="0"/>
              <a:pPr/>
              <a:t>7/9/2015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328187-0D01-45A6-9B0C-BD5A7252372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60C8DE-1054-4B79-9DA5-745D23E2125F}" type="datetime1">
              <a:rPr lang="en-US" smtClean="0"/>
              <a:pPr/>
              <a:t>7/9/2015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328187-0D01-45A6-9B0C-BD5A7252372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14CE65-9FF4-4131-AAC3-B450891771B2}" type="datetime1">
              <a:rPr lang="en-US" smtClean="0"/>
              <a:pPr/>
              <a:t>7/9/2015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328187-0D01-45A6-9B0C-BD5A7252372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3048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RMBL R Workshop 1</a:t>
            </a:r>
            <a:endParaRPr lang="en-US" sz="4000" b="1" dirty="0">
              <a:latin typeface="Arial" pitchFamily="34" charset="0"/>
              <a:cs typeface="Arial" pitchFamily="34" charset="0"/>
            </a:endParaRPr>
          </a:p>
        </p:txBody>
      </p:sp>
      <p:sp>
        <p:nvSpPr>
          <p:cNvPr id="6" name="TextBox 5"/>
          <p:cNvSpPr txBox="1"/>
          <p:nvPr/>
        </p:nvSpPr>
        <p:spPr>
          <a:xfrm>
            <a:off x="457200" y="1752600"/>
            <a:ext cx="8382000" cy="1938992"/>
          </a:xfrm>
          <a:prstGeom prst="rect">
            <a:avLst/>
          </a:prstGeom>
          <a:noFill/>
        </p:spPr>
        <p:txBody>
          <a:bodyPr wrap="square" rtlCol="0">
            <a:spAutoFit/>
          </a:bodyPr>
          <a:lstStyle/>
          <a:p>
            <a:r>
              <a:rPr lang="en-US" sz="2400" b="1" dirty="0" smtClean="0">
                <a:latin typeface="Arial" pitchFamily="34" charset="0"/>
                <a:cs typeface="Arial" pitchFamily="34" charset="0"/>
              </a:rPr>
              <a:t>Module 0: Introduction to R Studio</a:t>
            </a:r>
          </a:p>
          <a:p>
            <a:r>
              <a:rPr lang="en-US" sz="2400" b="1" dirty="0" smtClean="0">
                <a:latin typeface="Arial" pitchFamily="34" charset="0"/>
                <a:cs typeface="Arial" pitchFamily="34" charset="0"/>
              </a:rPr>
              <a:t>Module 1: Importing Data and Basic Data Manipulation</a:t>
            </a:r>
          </a:p>
          <a:p>
            <a:r>
              <a:rPr lang="en-US" sz="2400" b="1" dirty="0" smtClean="0">
                <a:latin typeface="Arial" pitchFamily="34" charset="0"/>
                <a:cs typeface="Arial" pitchFamily="34" charset="0"/>
              </a:rPr>
              <a:t>Module 2: Displaying and Summarizing Data</a:t>
            </a:r>
          </a:p>
          <a:p>
            <a:r>
              <a:rPr lang="en-US" sz="2400" b="1" dirty="0" smtClean="0">
                <a:latin typeface="Arial" pitchFamily="34" charset="0"/>
                <a:cs typeface="Arial" pitchFamily="34" charset="0"/>
              </a:rPr>
              <a:t>Module 3: Hypothesis Testing </a:t>
            </a:r>
          </a:p>
          <a:p>
            <a:r>
              <a:rPr lang="en-US" sz="2400" b="1" dirty="0" smtClean="0">
                <a:latin typeface="Arial" pitchFamily="34" charset="0"/>
                <a:cs typeface="Arial" pitchFamily="34" charset="0"/>
              </a:rPr>
              <a:t>Module 4: Examples of Four Hypothesis Tests</a:t>
            </a:r>
            <a:endParaRPr lang="en-US" sz="24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10</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2: Displaying Data</a:t>
            </a:r>
            <a:endParaRPr lang="en-US" sz="4000" b="1" dirty="0">
              <a:latin typeface="Arial" pitchFamily="34" charset="0"/>
              <a:cs typeface="Arial" pitchFamily="34" charset="0"/>
            </a:endParaRPr>
          </a:p>
        </p:txBody>
      </p:sp>
      <p:sp>
        <p:nvSpPr>
          <p:cNvPr id="4" name="TextBox 3"/>
          <p:cNvSpPr txBox="1"/>
          <p:nvPr/>
        </p:nvSpPr>
        <p:spPr>
          <a:xfrm>
            <a:off x="762000" y="2209800"/>
            <a:ext cx="3505200" cy="523220"/>
          </a:xfrm>
          <a:prstGeom prst="rect">
            <a:avLst/>
          </a:prstGeom>
          <a:noFill/>
        </p:spPr>
        <p:txBody>
          <a:bodyPr wrap="square" rtlCol="0">
            <a:spAutoFit/>
          </a:bodyPr>
          <a:lstStyle/>
          <a:p>
            <a:r>
              <a:rPr lang="en-US" sz="2800" b="1" dirty="0" smtClean="0">
                <a:latin typeface="Arial" pitchFamily="34" charset="0"/>
                <a:cs typeface="Arial" pitchFamily="34" charset="0"/>
              </a:rPr>
              <a:t>Categorical </a:t>
            </a:r>
            <a:endParaRPr lang="en-US" sz="2800" b="1" dirty="0">
              <a:latin typeface="Arial" pitchFamily="34" charset="0"/>
              <a:cs typeface="Arial" pitchFamily="34" charset="0"/>
            </a:endParaRPr>
          </a:p>
        </p:txBody>
      </p:sp>
      <p:sp>
        <p:nvSpPr>
          <p:cNvPr id="5" name="TextBox 4"/>
          <p:cNvSpPr txBox="1"/>
          <p:nvPr/>
        </p:nvSpPr>
        <p:spPr>
          <a:xfrm>
            <a:off x="5638800" y="2209800"/>
            <a:ext cx="3505200" cy="523220"/>
          </a:xfrm>
          <a:prstGeom prst="rect">
            <a:avLst/>
          </a:prstGeom>
          <a:noFill/>
        </p:spPr>
        <p:txBody>
          <a:bodyPr wrap="square" rtlCol="0">
            <a:spAutoFit/>
          </a:bodyPr>
          <a:lstStyle/>
          <a:p>
            <a:r>
              <a:rPr lang="en-US" sz="2800" b="1" dirty="0" smtClean="0">
                <a:latin typeface="Arial" pitchFamily="34" charset="0"/>
                <a:cs typeface="Arial" pitchFamily="34" charset="0"/>
              </a:rPr>
              <a:t>Numerical  </a:t>
            </a:r>
            <a:endParaRPr lang="en-US" sz="2800" b="1" dirty="0">
              <a:latin typeface="Arial" pitchFamily="34" charset="0"/>
              <a:cs typeface="Arial" pitchFamily="34" charset="0"/>
            </a:endParaRPr>
          </a:p>
        </p:txBody>
      </p:sp>
      <p:sp>
        <p:nvSpPr>
          <p:cNvPr id="6" name="TextBox 5"/>
          <p:cNvSpPr txBox="1"/>
          <p:nvPr/>
        </p:nvSpPr>
        <p:spPr>
          <a:xfrm>
            <a:off x="2971800" y="1371600"/>
            <a:ext cx="3505200" cy="553998"/>
          </a:xfrm>
          <a:prstGeom prst="rect">
            <a:avLst/>
          </a:prstGeom>
          <a:noFill/>
        </p:spPr>
        <p:txBody>
          <a:bodyPr wrap="square" rtlCol="0">
            <a:spAutoFit/>
          </a:bodyPr>
          <a:lstStyle/>
          <a:p>
            <a:r>
              <a:rPr lang="en-US" sz="3000" b="1" dirty="0" smtClean="0">
                <a:latin typeface="Arial" pitchFamily="34" charset="0"/>
                <a:cs typeface="Arial" pitchFamily="34" charset="0"/>
              </a:rPr>
              <a:t>Flower color </a:t>
            </a:r>
            <a:endParaRPr lang="en-US" sz="3000" b="1" dirty="0">
              <a:latin typeface="Arial" pitchFamily="34" charset="0"/>
              <a:cs typeface="Arial" pitchFamily="34" charset="0"/>
            </a:endParaRPr>
          </a:p>
        </p:txBody>
      </p:sp>
      <p:sp>
        <p:nvSpPr>
          <p:cNvPr id="13" name="Explosion 2 12"/>
          <p:cNvSpPr/>
          <p:nvPr/>
        </p:nvSpPr>
        <p:spPr>
          <a:xfrm>
            <a:off x="838200" y="2895600"/>
            <a:ext cx="1219200" cy="1143000"/>
          </a:xfrm>
          <a:prstGeom prst="irregularSeal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295400" y="3429000"/>
            <a:ext cx="152400" cy="15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xplosion 2 14"/>
          <p:cNvSpPr/>
          <p:nvPr/>
        </p:nvSpPr>
        <p:spPr>
          <a:xfrm>
            <a:off x="2514600" y="3352800"/>
            <a:ext cx="609600" cy="762000"/>
          </a:xfrm>
          <a:prstGeom prst="irregularSeal2">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xplosion 2 15"/>
          <p:cNvSpPr/>
          <p:nvPr/>
        </p:nvSpPr>
        <p:spPr>
          <a:xfrm>
            <a:off x="1066800" y="4724400"/>
            <a:ext cx="762000" cy="762000"/>
          </a:xfrm>
          <a:prstGeom prst="irregularSeal2">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xplosion 2 16"/>
          <p:cNvSpPr/>
          <p:nvPr/>
        </p:nvSpPr>
        <p:spPr>
          <a:xfrm>
            <a:off x="2362200" y="4953000"/>
            <a:ext cx="990600" cy="990600"/>
          </a:xfrm>
          <a:prstGeom prst="irregularSeal2">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xplosion 2 17"/>
          <p:cNvSpPr/>
          <p:nvPr/>
        </p:nvSpPr>
        <p:spPr>
          <a:xfrm>
            <a:off x="1905000" y="4114800"/>
            <a:ext cx="762000" cy="838200"/>
          </a:xfrm>
          <a:prstGeom prst="irregularSeal2">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xplosion 2 18"/>
          <p:cNvSpPr/>
          <p:nvPr/>
        </p:nvSpPr>
        <p:spPr>
          <a:xfrm>
            <a:off x="457200" y="4267200"/>
            <a:ext cx="990600" cy="685800"/>
          </a:xfrm>
          <a:prstGeom prst="irregularSeal2">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743200" y="3733800"/>
            <a:ext cx="152400" cy="15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133600" y="4495800"/>
            <a:ext cx="152400" cy="15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38200" y="4495800"/>
            <a:ext cx="152400" cy="15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295400" y="5029200"/>
            <a:ext cx="152400" cy="15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743200" y="5410200"/>
            <a:ext cx="152400" cy="152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181600" y="2971800"/>
            <a:ext cx="1524000" cy="400110"/>
          </a:xfrm>
          <a:prstGeom prst="rect">
            <a:avLst/>
          </a:prstGeom>
          <a:noFill/>
        </p:spPr>
        <p:txBody>
          <a:bodyPr wrap="square" rtlCol="0">
            <a:spAutoFit/>
          </a:bodyPr>
          <a:lstStyle/>
          <a:p>
            <a:r>
              <a:rPr lang="en-US" sz="2000" b="1" dirty="0">
                <a:latin typeface="Arial" pitchFamily="34" charset="0"/>
                <a:cs typeface="Arial" pitchFamily="34" charset="0"/>
              </a:rPr>
              <a:t>7</a:t>
            </a:r>
            <a:r>
              <a:rPr lang="en-US" sz="2000" b="1" dirty="0" smtClean="0">
                <a:latin typeface="Arial" pitchFamily="34" charset="0"/>
                <a:cs typeface="Arial" pitchFamily="34" charset="0"/>
              </a:rPr>
              <a:t>00 nm</a:t>
            </a:r>
            <a:endParaRPr lang="en-US" sz="2000" b="1" dirty="0">
              <a:latin typeface="Arial" pitchFamily="34" charset="0"/>
              <a:cs typeface="Arial" pitchFamily="34" charset="0"/>
            </a:endParaRPr>
          </a:p>
        </p:txBody>
      </p:sp>
      <p:sp>
        <p:nvSpPr>
          <p:cNvPr id="26" name="TextBox 25"/>
          <p:cNvSpPr txBox="1"/>
          <p:nvPr/>
        </p:nvSpPr>
        <p:spPr>
          <a:xfrm>
            <a:off x="6477000" y="3505200"/>
            <a:ext cx="1524000" cy="400110"/>
          </a:xfrm>
          <a:prstGeom prst="rect">
            <a:avLst/>
          </a:prstGeom>
          <a:noFill/>
        </p:spPr>
        <p:txBody>
          <a:bodyPr wrap="square" rtlCol="0">
            <a:spAutoFit/>
          </a:bodyPr>
          <a:lstStyle/>
          <a:p>
            <a:r>
              <a:rPr lang="en-US" sz="2000" b="1" dirty="0" smtClean="0">
                <a:latin typeface="Arial" pitchFamily="34" charset="0"/>
                <a:cs typeface="Arial" pitchFamily="34" charset="0"/>
              </a:rPr>
              <a:t>680 nm</a:t>
            </a:r>
            <a:endParaRPr lang="en-US" sz="2000" b="1" dirty="0">
              <a:latin typeface="Arial" pitchFamily="34" charset="0"/>
              <a:cs typeface="Arial" pitchFamily="34" charset="0"/>
            </a:endParaRPr>
          </a:p>
        </p:txBody>
      </p:sp>
      <p:sp>
        <p:nvSpPr>
          <p:cNvPr id="27" name="TextBox 26"/>
          <p:cNvSpPr txBox="1"/>
          <p:nvPr/>
        </p:nvSpPr>
        <p:spPr>
          <a:xfrm>
            <a:off x="5486400" y="3886200"/>
            <a:ext cx="1524000" cy="400110"/>
          </a:xfrm>
          <a:prstGeom prst="rect">
            <a:avLst/>
          </a:prstGeom>
          <a:noFill/>
        </p:spPr>
        <p:txBody>
          <a:bodyPr wrap="square" rtlCol="0">
            <a:spAutoFit/>
          </a:bodyPr>
          <a:lstStyle/>
          <a:p>
            <a:r>
              <a:rPr lang="en-US" sz="2000" b="1" dirty="0" smtClean="0">
                <a:latin typeface="Arial" pitchFamily="34" charset="0"/>
                <a:cs typeface="Arial" pitchFamily="34" charset="0"/>
              </a:rPr>
              <a:t>680 nm</a:t>
            </a:r>
            <a:endParaRPr lang="en-US" sz="2000" b="1" dirty="0">
              <a:latin typeface="Arial" pitchFamily="34" charset="0"/>
              <a:cs typeface="Arial" pitchFamily="34" charset="0"/>
            </a:endParaRPr>
          </a:p>
        </p:txBody>
      </p:sp>
      <p:sp>
        <p:nvSpPr>
          <p:cNvPr id="28" name="TextBox 27"/>
          <p:cNvSpPr txBox="1"/>
          <p:nvPr/>
        </p:nvSpPr>
        <p:spPr>
          <a:xfrm>
            <a:off x="4114800" y="3810000"/>
            <a:ext cx="1524000" cy="400110"/>
          </a:xfrm>
          <a:prstGeom prst="rect">
            <a:avLst/>
          </a:prstGeom>
          <a:noFill/>
        </p:spPr>
        <p:txBody>
          <a:bodyPr wrap="square" rtlCol="0">
            <a:spAutoFit/>
          </a:bodyPr>
          <a:lstStyle/>
          <a:p>
            <a:r>
              <a:rPr lang="en-US" sz="2000" b="1" dirty="0" smtClean="0">
                <a:latin typeface="Arial" pitchFamily="34" charset="0"/>
                <a:cs typeface="Arial" pitchFamily="34" charset="0"/>
              </a:rPr>
              <a:t>400 nm</a:t>
            </a:r>
            <a:endParaRPr lang="en-US" sz="2000" b="1" dirty="0">
              <a:latin typeface="Arial" pitchFamily="34" charset="0"/>
              <a:cs typeface="Arial" pitchFamily="34" charset="0"/>
            </a:endParaRPr>
          </a:p>
        </p:txBody>
      </p:sp>
      <p:sp>
        <p:nvSpPr>
          <p:cNvPr id="29" name="TextBox 28"/>
          <p:cNvSpPr txBox="1"/>
          <p:nvPr/>
        </p:nvSpPr>
        <p:spPr>
          <a:xfrm>
            <a:off x="4572000" y="4419600"/>
            <a:ext cx="1524000" cy="400110"/>
          </a:xfrm>
          <a:prstGeom prst="rect">
            <a:avLst/>
          </a:prstGeom>
          <a:noFill/>
        </p:spPr>
        <p:txBody>
          <a:bodyPr wrap="square" rtlCol="0">
            <a:spAutoFit/>
          </a:bodyPr>
          <a:lstStyle/>
          <a:p>
            <a:r>
              <a:rPr lang="en-US" sz="2000" b="1" dirty="0" smtClean="0">
                <a:latin typeface="Arial" pitchFamily="34" charset="0"/>
                <a:cs typeface="Arial" pitchFamily="34" charset="0"/>
              </a:rPr>
              <a:t>630 nm</a:t>
            </a:r>
            <a:endParaRPr lang="en-US" sz="2000" b="1" dirty="0">
              <a:latin typeface="Arial" pitchFamily="34" charset="0"/>
              <a:cs typeface="Arial" pitchFamily="34" charset="0"/>
            </a:endParaRPr>
          </a:p>
        </p:txBody>
      </p:sp>
      <p:sp>
        <p:nvSpPr>
          <p:cNvPr id="30" name="TextBox 29"/>
          <p:cNvSpPr txBox="1"/>
          <p:nvPr/>
        </p:nvSpPr>
        <p:spPr>
          <a:xfrm>
            <a:off x="6705600" y="4953000"/>
            <a:ext cx="1524000" cy="400110"/>
          </a:xfrm>
          <a:prstGeom prst="rect">
            <a:avLst/>
          </a:prstGeom>
          <a:noFill/>
        </p:spPr>
        <p:txBody>
          <a:bodyPr wrap="square" rtlCol="0">
            <a:spAutoFit/>
          </a:bodyPr>
          <a:lstStyle/>
          <a:p>
            <a:r>
              <a:rPr lang="en-US" sz="2000" b="1" dirty="0" smtClean="0">
                <a:latin typeface="Arial" pitchFamily="34" charset="0"/>
                <a:cs typeface="Arial" pitchFamily="34" charset="0"/>
              </a:rPr>
              <a:t>400 nm</a:t>
            </a:r>
            <a:endParaRPr lang="en-US" sz="20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11</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2: Displaying Data</a:t>
            </a:r>
            <a:endParaRPr lang="en-US" sz="4000" b="1" dirty="0">
              <a:latin typeface="Arial" pitchFamily="34" charset="0"/>
              <a:cs typeface="Arial" pitchFamily="34" charset="0"/>
            </a:endParaRPr>
          </a:p>
        </p:txBody>
      </p:sp>
      <p:pic>
        <p:nvPicPr>
          <p:cNvPr id="4" name="Picture 3" descr="barplot.jpg"/>
          <p:cNvPicPr>
            <a:picLocks noChangeAspect="1"/>
          </p:cNvPicPr>
          <p:nvPr/>
        </p:nvPicPr>
        <p:blipFill>
          <a:blip r:embed="rId3" cstate="print"/>
          <a:stretch>
            <a:fillRect/>
          </a:stretch>
        </p:blipFill>
        <p:spPr>
          <a:xfrm>
            <a:off x="228600" y="1143000"/>
            <a:ext cx="8464507" cy="44958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12</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2: Displaying Data</a:t>
            </a:r>
            <a:endParaRPr lang="en-US" sz="4000" b="1" dirty="0">
              <a:latin typeface="Arial" pitchFamily="34" charset="0"/>
              <a:cs typeface="Arial" pitchFamily="34" charset="0"/>
            </a:endParaRPr>
          </a:p>
        </p:txBody>
      </p:sp>
      <p:pic>
        <p:nvPicPr>
          <p:cNvPr id="4" name="Picture 3" descr="Rplot.jpeg"/>
          <p:cNvPicPr>
            <a:picLocks noChangeAspect="1"/>
          </p:cNvPicPr>
          <p:nvPr/>
        </p:nvPicPr>
        <p:blipFill>
          <a:blip r:embed="rId3" cstate="print"/>
          <a:stretch>
            <a:fillRect/>
          </a:stretch>
        </p:blipFill>
        <p:spPr>
          <a:xfrm>
            <a:off x="1600200" y="914400"/>
            <a:ext cx="5800725" cy="3400425"/>
          </a:xfrm>
          <a:prstGeom prst="rect">
            <a:avLst/>
          </a:prstGeom>
        </p:spPr>
      </p:pic>
      <p:sp>
        <p:nvSpPr>
          <p:cNvPr id="5" name="TextBox 4"/>
          <p:cNvSpPr txBox="1"/>
          <p:nvPr/>
        </p:nvSpPr>
        <p:spPr>
          <a:xfrm>
            <a:off x="457200" y="1447800"/>
            <a:ext cx="237566" cy="369332"/>
          </a:xfrm>
          <a:prstGeom prst="rect">
            <a:avLst/>
          </a:prstGeom>
          <a:noFill/>
        </p:spPr>
        <p:txBody>
          <a:bodyPr wrap="none" rtlCol="0">
            <a:spAutoFit/>
          </a:bodyPr>
          <a:lstStyle/>
          <a:p>
            <a:r>
              <a:rPr lang="en-US" dirty="0" smtClean="0"/>
              <a:t> </a:t>
            </a:r>
            <a:endParaRPr lang="en-US" dirty="0"/>
          </a:p>
        </p:txBody>
      </p:sp>
      <p:pic>
        <p:nvPicPr>
          <p:cNvPr id="7" name="Picture 6" descr="barplot command.jpg"/>
          <p:cNvPicPr>
            <a:picLocks noChangeAspect="1"/>
          </p:cNvPicPr>
          <p:nvPr/>
        </p:nvPicPr>
        <p:blipFill>
          <a:blip r:embed="rId4" cstate="print"/>
          <a:stretch>
            <a:fillRect/>
          </a:stretch>
        </p:blipFill>
        <p:spPr>
          <a:xfrm>
            <a:off x="1371600" y="4282461"/>
            <a:ext cx="6705600" cy="2575539"/>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13</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2: Displaying Data</a:t>
            </a:r>
            <a:endParaRPr lang="en-US" sz="4000" b="1" dirty="0">
              <a:latin typeface="Arial" pitchFamily="34" charset="0"/>
              <a:cs typeface="Arial" pitchFamily="34" charset="0"/>
            </a:endParaRPr>
          </a:p>
        </p:txBody>
      </p:sp>
      <p:pic>
        <p:nvPicPr>
          <p:cNvPr id="4" name="Picture 3" descr="barplot documentation.jpg"/>
          <p:cNvPicPr>
            <a:picLocks noChangeAspect="1"/>
          </p:cNvPicPr>
          <p:nvPr/>
        </p:nvPicPr>
        <p:blipFill>
          <a:blip r:embed="rId2" cstate="print"/>
          <a:stretch>
            <a:fillRect/>
          </a:stretch>
        </p:blipFill>
        <p:spPr>
          <a:xfrm>
            <a:off x="304800" y="1219200"/>
            <a:ext cx="8382000" cy="4394447"/>
          </a:xfrm>
          <a:prstGeom prst="rect">
            <a:avLst/>
          </a:prstGeom>
        </p:spPr>
      </p:pic>
      <p:cxnSp>
        <p:nvCxnSpPr>
          <p:cNvPr id="6" name="Straight Arrow Connector 5"/>
          <p:cNvCxnSpPr/>
          <p:nvPr/>
        </p:nvCxnSpPr>
        <p:spPr>
          <a:xfrm flipH="1">
            <a:off x="3124200" y="3352800"/>
            <a:ext cx="1143000" cy="381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95800" y="2895600"/>
            <a:ext cx="3352800" cy="923330"/>
          </a:xfrm>
          <a:prstGeom prst="rect">
            <a:avLst/>
          </a:prstGeom>
          <a:noFill/>
        </p:spPr>
        <p:txBody>
          <a:bodyPr wrap="square" rtlCol="0">
            <a:spAutoFit/>
          </a:bodyPr>
          <a:lstStyle/>
          <a:p>
            <a:r>
              <a:rPr lang="en-US" b="1" dirty="0" smtClean="0">
                <a:latin typeface="Arial" pitchFamily="34" charset="0"/>
                <a:cs typeface="Arial" pitchFamily="34" charset="0"/>
              </a:rPr>
              <a:t>You can set the limits for the x and y axes, along with a legend (</a:t>
            </a:r>
            <a:r>
              <a:rPr lang="en-US" b="1" dirty="0" err="1" smtClean="0">
                <a:latin typeface="Arial" pitchFamily="34" charset="0"/>
                <a:cs typeface="Arial" pitchFamily="34" charset="0"/>
              </a:rPr>
              <a:t>args.legend</a:t>
            </a:r>
            <a:r>
              <a:rPr lang="en-US" b="1" dirty="0" smtClean="0">
                <a:latin typeface="Arial" pitchFamily="34" charset="0"/>
                <a:cs typeface="Arial" pitchFamily="34" charset="0"/>
              </a:rPr>
              <a:t>) . </a:t>
            </a:r>
            <a:endParaRPr lang="en-US"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14</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2: Displaying Data</a:t>
            </a:r>
            <a:endParaRPr lang="en-US" sz="4000" b="1" dirty="0">
              <a:latin typeface="Arial" pitchFamily="34" charset="0"/>
              <a:cs typeface="Arial" pitchFamily="34" charset="0"/>
            </a:endParaRPr>
          </a:p>
        </p:txBody>
      </p:sp>
      <p:pic>
        <p:nvPicPr>
          <p:cNvPr id="4" name="Picture 3" descr="mosaic plot.jpeg"/>
          <p:cNvPicPr>
            <a:picLocks noChangeAspect="1"/>
          </p:cNvPicPr>
          <p:nvPr/>
        </p:nvPicPr>
        <p:blipFill>
          <a:blip r:embed="rId3" cstate="print"/>
          <a:stretch>
            <a:fillRect/>
          </a:stretch>
        </p:blipFill>
        <p:spPr>
          <a:xfrm>
            <a:off x="1676400" y="1066800"/>
            <a:ext cx="5800725" cy="3400425"/>
          </a:xfrm>
          <a:prstGeom prst="rect">
            <a:avLst/>
          </a:prstGeom>
        </p:spPr>
      </p:pic>
      <p:pic>
        <p:nvPicPr>
          <p:cNvPr id="5" name="Picture 4" descr="mosaic plot command.jpg"/>
          <p:cNvPicPr>
            <a:picLocks noChangeAspect="1"/>
          </p:cNvPicPr>
          <p:nvPr/>
        </p:nvPicPr>
        <p:blipFill>
          <a:blip r:embed="rId4" cstate="print"/>
          <a:stretch>
            <a:fillRect/>
          </a:stretch>
        </p:blipFill>
        <p:spPr>
          <a:xfrm>
            <a:off x="1219200" y="4419600"/>
            <a:ext cx="6858000" cy="215265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15</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2: Displaying Data</a:t>
            </a:r>
            <a:endParaRPr lang="en-US" sz="4000" b="1" dirty="0">
              <a:latin typeface="Arial" pitchFamily="34" charset="0"/>
              <a:cs typeface="Arial" pitchFamily="34" charset="0"/>
            </a:endParaRPr>
          </a:p>
        </p:txBody>
      </p:sp>
      <p:pic>
        <p:nvPicPr>
          <p:cNvPr id="4" name="Picture 3" descr="hist command.jpg"/>
          <p:cNvPicPr>
            <a:picLocks noChangeAspect="1"/>
          </p:cNvPicPr>
          <p:nvPr/>
        </p:nvPicPr>
        <p:blipFill>
          <a:blip r:embed="rId3" cstate="print"/>
          <a:stretch>
            <a:fillRect/>
          </a:stretch>
        </p:blipFill>
        <p:spPr>
          <a:xfrm>
            <a:off x="1676400" y="4114800"/>
            <a:ext cx="6324600" cy="2412212"/>
          </a:xfrm>
          <a:prstGeom prst="rect">
            <a:avLst/>
          </a:prstGeom>
        </p:spPr>
      </p:pic>
      <p:pic>
        <p:nvPicPr>
          <p:cNvPr id="5" name="Picture 4" descr="histogram.jpeg"/>
          <p:cNvPicPr>
            <a:picLocks noChangeAspect="1"/>
          </p:cNvPicPr>
          <p:nvPr/>
        </p:nvPicPr>
        <p:blipFill>
          <a:blip r:embed="rId4" cstate="print"/>
          <a:stretch>
            <a:fillRect/>
          </a:stretch>
        </p:blipFill>
        <p:spPr>
          <a:xfrm>
            <a:off x="1981200" y="914400"/>
            <a:ext cx="5181600" cy="303749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16</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2: Displaying Data</a:t>
            </a:r>
            <a:endParaRPr lang="en-US" sz="4000" b="1" dirty="0">
              <a:latin typeface="Arial" pitchFamily="34" charset="0"/>
              <a:cs typeface="Arial" pitchFamily="34" charset="0"/>
            </a:endParaRPr>
          </a:p>
        </p:txBody>
      </p:sp>
      <p:pic>
        <p:nvPicPr>
          <p:cNvPr id="4" name="Picture 3" descr="scatter plot for color and corolla command.jpeg"/>
          <p:cNvPicPr>
            <a:picLocks noChangeAspect="1"/>
          </p:cNvPicPr>
          <p:nvPr/>
        </p:nvPicPr>
        <p:blipFill>
          <a:blip r:embed="rId3" cstate="print"/>
          <a:stretch>
            <a:fillRect/>
          </a:stretch>
        </p:blipFill>
        <p:spPr>
          <a:xfrm>
            <a:off x="1752600" y="4267200"/>
            <a:ext cx="6096000" cy="2290119"/>
          </a:xfrm>
          <a:prstGeom prst="rect">
            <a:avLst/>
          </a:prstGeom>
        </p:spPr>
      </p:pic>
      <p:pic>
        <p:nvPicPr>
          <p:cNvPr id="5" name="Picture 4" descr="scatter plot for color and corolla.jpeg"/>
          <p:cNvPicPr>
            <a:picLocks noChangeAspect="1"/>
          </p:cNvPicPr>
          <p:nvPr/>
        </p:nvPicPr>
        <p:blipFill>
          <a:blip r:embed="rId4" cstate="print"/>
          <a:stretch>
            <a:fillRect/>
          </a:stretch>
        </p:blipFill>
        <p:spPr>
          <a:xfrm>
            <a:off x="1600200" y="914400"/>
            <a:ext cx="5800725" cy="340042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17</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2: Summarizing Data</a:t>
            </a:r>
            <a:endParaRPr lang="en-US" sz="4000" b="1" dirty="0">
              <a:latin typeface="Arial" pitchFamily="34" charset="0"/>
              <a:cs typeface="Arial" pitchFamily="34" charset="0"/>
            </a:endParaRPr>
          </a:p>
        </p:txBody>
      </p:sp>
      <p:pic>
        <p:nvPicPr>
          <p:cNvPr id="28674" name="Picture 2"/>
          <p:cNvPicPr>
            <a:picLocks noChangeAspect="1" noChangeArrowheads="1"/>
          </p:cNvPicPr>
          <p:nvPr/>
        </p:nvPicPr>
        <p:blipFill>
          <a:blip r:embed="rId2" cstate="print"/>
          <a:srcRect/>
          <a:stretch>
            <a:fillRect/>
          </a:stretch>
        </p:blipFill>
        <p:spPr bwMode="auto">
          <a:xfrm>
            <a:off x="990600" y="2209800"/>
            <a:ext cx="7058025" cy="2609850"/>
          </a:xfrm>
          <a:prstGeom prst="rect">
            <a:avLst/>
          </a:prstGeom>
          <a:noFill/>
          <a:ln w="9525">
            <a:noFill/>
            <a:miter lim="800000"/>
            <a:headEnd/>
            <a:tailEnd/>
          </a:ln>
        </p:spPr>
      </p:pic>
      <p:sp>
        <p:nvSpPr>
          <p:cNvPr id="5" name="TextBox 4"/>
          <p:cNvSpPr txBox="1"/>
          <p:nvPr/>
        </p:nvSpPr>
        <p:spPr>
          <a:xfrm>
            <a:off x="609600" y="1219200"/>
            <a:ext cx="7848600" cy="707886"/>
          </a:xfrm>
          <a:prstGeom prst="rect">
            <a:avLst/>
          </a:prstGeom>
          <a:noFill/>
        </p:spPr>
        <p:txBody>
          <a:bodyPr wrap="square" rtlCol="0">
            <a:spAutoFit/>
          </a:bodyPr>
          <a:lstStyle/>
          <a:p>
            <a:r>
              <a:rPr lang="en-US" sz="2000" b="1" dirty="0" smtClean="0">
                <a:latin typeface="Arial" pitchFamily="34" charset="0"/>
                <a:cs typeface="Arial" pitchFamily="34" charset="0"/>
              </a:rPr>
              <a:t>Categorical: </a:t>
            </a:r>
            <a:r>
              <a:rPr lang="en-US" sz="2000" b="1" dirty="0" smtClean="0">
                <a:solidFill>
                  <a:srgbClr val="C00000"/>
                </a:solidFill>
                <a:latin typeface="Arial" pitchFamily="34" charset="0"/>
                <a:cs typeface="Arial" pitchFamily="34" charset="0"/>
              </a:rPr>
              <a:t>proportion</a:t>
            </a:r>
            <a:r>
              <a:rPr lang="en-US" sz="2000" b="1" dirty="0" smtClean="0">
                <a:latin typeface="Arial" pitchFamily="34" charset="0"/>
                <a:cs typeface="Arial" pitchFamily="34" charset="0"/>
              </a:rPr>
              <a:t> or the number of observations for a particular category divided by the total number of observations</a:t>
            </a:r>
            <a:endParaRPr lang="en-US" sz="2000" b="1" dirty="0">
              <a:latin typeface="Arial" pitchFamily="34" charset="0"/>
              <a:cs typeface="Arial" pitchFamily="34" charset="0"/>
            </a:endParaRPr>
          </a:p>
        </p:txBody>
      </p:sp>
      <p:cxnSp>
        <p:nvCxnSpPr>
          <p:cNvPr id="7" name="Straight Arrow Connector 6"/>
          <p:cNvCxnSpPr/>
          <p:nvPr/>
        </p:nvCxnSpPr>
        <p:spPr>
          <a:xfrm flipH="1">
            <a:off x="2438400" y="3276600"/>
            <a:ext cx="2819400" cy="53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34000" y="2971800"/>
            <a:ext cx="2133600" cy="1200329"/>
          </a:xfrm>
          <a:prstGeom prst="rect">
            <a:avLst/>
          </a:prstGeom>
          <a:noFill/>
        </p:spPr>
        <p:txBody>
          <a:bodyPr wrap="square" rtlCol="0">
            <a:spAutoFit/>
          </a:bodyPr>
          <a:lstStyle/>
          <a:p>
            <a:r>
              <a:rPr lang="en-US" b="1" dirty="0" smtClean="0">
                <a:latin typeface="Arial" pitchFamily="34" charset="0"/>
                <a:cs typeface="Arial" pitchFamily="34" charset="0"/>
              </a:rPr>
              <a:t>calculates proportions for observations by category</a:t>
            </a:r>
            <a:endParaRPr lang="en-US"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18</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2: Summarizing Data</a:t>
            </a:r>
            <a:endParaRPr lang="en-US" sz="4000" b="1" dirty="0">
              <a:latin typeface="Arial" pitchFamily="34" charset="0"/>
              <a:cs typeface="Arial" pitchFamily="34" charset="0"/>
            </a:endParaRPr>
          </a:p>
        </p:txBody>
      </p:sp>
      <p:sp>
        <p:nvSpPr>
          <p:cNvPr id="4" name="TextBox 3"/>
          <p:cNvSpPr txBox="1"/>
          <p:nvPr/>
        </p:nvSpPr>
        <p:spPr>
          <a:xfrm>
            <a:off x="533400" y="2895600"/>
            <a:ext cx="7848600" cy="492443"/>
          </a:xfrm>
          <a:prstGeom prst="rect">
            <a:avLst/>
          </a:prstGeom>
          <a:noFill/>
        </p:spPr>
        <p:txBody>
          <a:bodyPr wrap="square" rtlCol="0">
            <a:spAutoFit/>
          </a:bodyPr>
          <a:lstStyle/>
          <a:p>
            <a:r>
              <a:rPr lang="en-US" sz="2600" b="1" dirty="0" smtClean="0">
                <a:latin typeface="Arial" pitchFamily="34" charset="0"/>
                <a:cs typeface="Arial" pitchFamily="34" charset="0"/>
              </a:rPr>
              <a:t>Numerical</a:t>
            </a:r>
            <a:endParaRPr lang="en-US" sz="2600" b="1" dirty="0">
              <a:latin typeface="Arial" pitchFamily="34" charset="0"/>
              <a:cs typeface="Arial" pitchFamily="34" charset="0"/>
            </a:endParaRPr>
          </a:p>
        </p:txBody>
      </p:sp>
      <p:cxnSp>
        <p:nvCxnSpPr>
          <p:cNvPr id="6" name="Straight Arrow Connector 5"/>
          <p:cNvCxnSpPr/>
          <p:nvPr/>
        </p:nvCxnSpPr>
        <p:spPr>
          <a:xfrm flipV="1">
            <a:off x="2438400" y="1828800"/>
            <a:ext cx="1600200" cy="1066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438400" y="3352800"/>
            <a:ext cx="1752600" cy="990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114800" y="1524000"/>
            <a:ext cx="7848600" cy="492443"/>
          </a:xfrm>
          <a:prstGeom prst="rect">
            <a:avLst/>
          </a:prstGeom>
          <a:noFill/>
        </p:spPr>
        <p:txBody>
          <a:bodyPr wrap="square" rtlCol="0">
            <a:spAutoFit/>
          </a:bodyPr>
          <a:lstStyle/>
          <a:p>
            <a:r>
              <a:rPr lang="en-US" sz="2600" b="1" dirty="0" smtClean="0">
                <a:latin typeface="Arial" pitchFamily="34" charset="0"/>
                <a:cs typeface="Arial" pitchFamily="34" charset="0"/>
              </a:rPr>
              <a:t>Measures of center</a:t>
            </a:r>
            <a:endParaRPr lang="en-US" sz="2600" b="1" dirty="0">
              <a:latin typeface="Arial" pitchFamily="34" charset="0"/>
              <a:cs typeface="Arial" pitchFamily="34" charset="0"/>
            </a:endParaRPr>
          </a:p>
        </p:txBody>
      </p:sp>
      <p:sp>
        <p:nvSpPr>
          <p:cNvPr id="10" name="TextBox 9"/>
          <p:cNvSpPr txBox="1"/>
          <p:nvPr/>
        </p:nvSpPr>
        <p:spPr>
          <a:xfrm>
            <a:off x="4191000" y="4114800"/>
            <a:ext cx="7848600" cy="492443"/>
          </a:xfrm>
          <a:prstGeom prst="rect">
            <a:avLst/>
          </a:prstGeom>
          <a:noFill/>
        </p:spPr>
        <p:txBody>
          <a:bodyPr wrap="square" rtlCol="0">
            <a:spAutoFit/>
          </a:bodyPr>
          <a:lstStyle/>
          <a:p>
            <a:r>
              <a:rPr lang="en-US" sz="2600" b="1" dirty="0" smtClean="0">
                <a:latin typeface="Arial" pitchFamily="34" charset="0"/>
                <a:cs typeface="Arial" pitchFamily="34" charset="0"/>
              </a:rPr>
              <a:t>Measures of spread</a:t>
            </a:r>
            <a:endParaRPr lang="en-US" sz="2600" b="1" dirty="0">
              <a:latin typeface="Arial" pitchFamily="34" charset="0"/>
              <a:cs typeface="Arial" pitchFamily="34" charset="0"/>
            </a:endParaRPr>
          </a:p>
        </p:txBody>
      </p:sp>
      <p:sp>
        <p:nvSpPr>
          <p:cNvPr id="11" name="TextBox 10"/>
          <p:cNvSpPr txBox="1"/>
          <p:nvPr/>
        </p:nvSpPr>
        <p:spPr>
          <a:xfrm>
            <a:off x="4343400" y="1981200"/>
            <a:ext cx="3886200" cy="430887"/>
          </a:xfrm>
          <a:prstGeom prst="rect">
            <a:avLst/>
          </a:prstGeom>
          <a:noFill/>
        </p:spPr>
        <p:txBody>
          <a:bodyPr wrap="square" rtlCol="0">
            <a:spAutoFit/>
          </a:bodyPr>
          <a:lstStyle/>
          <a:p>
            <a:r>
              <a:rPr lang="en-US" sz="2200" b="1" dirty="0" smtClean="0">
                <a:latin typeface="Arial" pitchFamily="34" charset="0"/>
                <a:cs typeface="Arial" pitchFamily="34" charset="0"/>
              </a:rPr>
              <a:t>mean and median</a:t>
            </a:r>
            <a:endParaRPr lang="en-US" sz="2200" b="1" dirty="0">
              <a:latin typeface="Arial" pitchFamily="34" charset="0"/>
              <a:cs typeface="Arial" pitchFamily="34" charset="0"/>
            </a:endParaRPr>
          </a:p>
        </p:txBody>
      </p:sp>
      <p:sp>
        <p:nvSpPr>
          <p:cNvPr id="12" name="TextBox 11"/>
          <p:cNvSpPr txBox="1"/>
          <p:nvPr/>
        </p:nvSpPr>
        <p:spPr>
          <a:xfrm>
            <a:off x="4495800" y="4648200"/>
            <a:ext cx="3886200" cy="769441"/>
          </a:xfrm>
          <a:prstGeom prst="rect">
            <a:avLst/>
          </a:prstGeom>
          <a:noFill/>
        </p:spPr>
        <p:txBody>
          <a:bodyPr wrap="square" rtlCol="0">
            <a:spAutoFit/>
          </a:bodyPr>
          <a:lstStyle/>
          <a:p>
            <a:r>
              <a:rPr lang="en-US" sz="2200" b="1" dirty="0" smtClean="0">
                <a:latin typeface="Arial" pitchFamily="34" charset="0"/>
                <a:cs typeface="Arial" pitchFamily="34" charset="0"/>
              </a:rPr>
              <a:t>standard deviation and </a:t>
            </a:r>
            <a:r>
              <a:rPr lang="en-US" sz="2200" b="1" dirty="0" err="1" smtClean="0">
                <a:latin typeface="Arial" pitchFamily="34" charset="0"/>
                <a:cs typeface="Arial" pitchFamily="34" charset="0"/>
              </a:rPr>
              <a:t>interquartile</a:t>
            </a:r>
            <a:r>
              <a:rPr lang="en-US" sz="2200" b="1" dirty="0" smtClean="0">
                <a:latin typeface="Arial" pitchFamily="34" charset="0"/>
                <a:cs typeface="Arial" pitchFamily="34" charset="0"/>
              </a:rPr>
              <a:t> range</a:t>
            </a:r>
            <a:endParaRPr lang="en-US" sz="2200" b="1" dirty="0">
              <a:latin typeface="Arial" pitchFamily="34" charset="0"/>
              <a:cs typeface="Arial" pitchFamily="34" charset="0"/>
            </a:endParaRPr>
          </a:p>
        </p:txBody>
      </p:sp>
      <p:sp>
        <p:nvSpPr>
          <p:cNvPr id="13" name="Freeform 12"/>
          <p:cNvSpPr/>
          <p:nvPr/>
        </p:nvSpPr>
        <p:spPr>
          <a:xfrm>
            <a:off x="609600" y="3581400"/>
            <a:ext cx="2261062" cy="1360517"/>
          </a:xfrm>
          <a:custGeom>
            <a:avLst/>
            <a:gdLst>
              <a:gd name="connsiteX0" fmla="*/ 0 w 2261062"/>
              <a:gd name="connsiteY0" fmla="*/ 1360517 h 1360517"/>
              <a:gd name="connsiteX1" fmla="*/ 598517 w 2261062"/>
              <a:gd name="connsiteY1" fmla="*/ 895004 h 1360517"/>
              <a:gd name="connsiteX2" fmla="*/ 947651 w 2261062"/>
              <a:gd name="connsiteY2" fmla="*/ 13855 h 1360517"/>
              <a:gd name="connsiteX3" fmla="*/ 1379913 w 2261062"/>
              <a:gd name="connsiteY3" fmla="*/ 978131 h 1360517"/>
              <a:gd name="connsiteX4" fmla="*/ 2261062 w 2261062"/>
              <a:gd name="connsiteY4" fmla="*/ 1260764 h 136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062" h="1360517">
                <a:moveTo>
                  <a:pt x="0" y="1360517"/>
                </a:moveTo>
                <a:cubicBezTo>
                  <a:pt x="220287" y="1239982"/>
                  <a:pt x="440575" y="1119448"/>
                  <a:pt x="598517" y="895004"/>
                </a:cubicBezTo>
                <a:cubicBezTo>
                  <a:pt x="756459" y="670560"/>
                  <a:pt x="817418" y="0"/>
                  <a:pt x="947651" y="13855"/>
                </a:cubicBezTo>
                <a:cubicBezTo>
                  <a:pt x="1077884" y="27710"/>
                  <a:pt x="1161011" y="770313"/>
                  <a:pt x="1379913" y="978131"/>
                </a:cubicBezTo>
                <a:cubicBezTo>
                  <a:pt x="1598815" y="1185949"/>
                  <a:pt x="1929938" y="1223356"/>
                  <a:pt x="2261062" y="1260764"/>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19</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2: Summarizing Data</a:t>
            </a:r>
            <a:endParaRPr lang="en-US" sz="4000" b="1" dirty="0">
              <a:latin typeface="Arial" pitchFamily="34" charset="0"/>
              <a:cs typeface="Arial" pitchFamily="34" charset="0"/>
            </a:endParaRPr>
          </a:p>
        </p:txBody>
      </p:sp>
      <p:pic>
        <p:nvPicPr>
          <p:cNvPr id="4" name="Picture 3" descr="measures of center and spread.jpg"/>
          <p:cNvPicPr>
            <a:picLocks noChangeAspect="1"/>
          </p:cNvPicPr>
          <p:nvPr/>
        </p:nvPicPr>
        <p:blipFill>
          <a:blip r:embed="rId3" cstate="print"/>
          <a:stretch>
            <a:fillRect/>
          </a:stretch>
        </p:blipFill>
        <p:spPr>
          <a:xfrm>
            <a:off x="1371600" y="4191000"/>
            <a:ext cx="6477000" cy="2416791"/>
          </a:xfrm>
          <a:prstGeom prst="rect">
            <a:avLst/>
          </a:prstGeom>
        </p:spPr>
      </p:pic>
      <p:pic>
        <p:nvPicPr>
          <p:cNvPr id="5" name="Picture 4" descr="histogram.jpeg"/>
          <p:cNvPicPr>
            <a:picLocks noChangeAspect="1"/>
          </p:cNvPicPr>
          <p:nvPr/>
        </p:nvPicPr>
        <p:blipFill>
          <a:blip r:embed="rId4" cstate="print"/>
          <a:stretch>
            <a:fillRect/>
          </a:stretch>
        </p:blipFill>
        <p:spPr>
          <a:xfrm>
            <a:off x="1600200" y="914400"/>
            <a:ext cx="5410200" cy="3171497"/>
          </a:xfrm>
          <a:prstGeom prst="rect">
            <a:avLst/>
          </a:prstGeom>
        </p:spPr>
      </p:pic>
      <p:cxnSp>
        <p:nvCxnSpPr>
          <p:cNvPr id="7" name="Straight Arrow Connector 6"/>
          <p:cNvCxnSpPr/>
          <p:nvPr/>
        </p:nvCxnSpPr>
        <p:spPr>
          <a:xfrm flipH="1">
            <a:off x="3962400" y="4800600"/>
            <a:ext cx="9144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267200" y="5181600"/>
            <a:ext cx="9144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657600" y="5638800"/>
            <a:ext cx="9144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810000" y="6019800"/>
            <a:ext cx="9144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876800" y="4572000"/>
            <a:ext cx="1524000" cy="369332"/>
          </a:xfrm>
          <a:prstGeom prst="rect">
            <a:avLst/>
          </a:prstGeom>
          <a:noFill/>
        </p:spPr>
        <p:txBody>
          <a:bodyPr wrap="square" rtlCol="0">
            <a:spAutoFit/>
          </a:bodyPr>
          <a:lstStyle/>
          <a:p>
            <a:r>
              <a:rPr lang="en-US" b="1" dirty="0" smtClean="0">
                <a:latin typeface="Arial" pitchFamily="34" charset="0"/>
                <a:cs typeface="Arial" pitchFamily="34" charset="0"/>
              </a:rPr>
              <a:t>mean</a:t>
            </a:r>
            <a:endParaRPr lang="en-US" b="1" dirty="0">
              <a:latin typeface="Arial" pitchFamily="34" charset="0"/>
              <a:cs typeface="Arial" pitchFamily="34" charset="0"/>
            </a:endParaRPr>
          </a:p>
        </p:txBody>
      </p:sp>
      <p:sp>
        <p:nvSpPr>
          <p:cNvPr id="12" name="TextBox 11"/>
          <p:cNvSpPr txBox="1"/>
          <p:nvPr/>
        </p:nvSpPr>
        <p:spPr>
          <a:xfrm>
            <a:off x="5181600" y="4953000"/>
            <a:ext cx="1524000" cy="369332"/>
          </a:xfrm>
          <a:prstGeom prst="rect">
            <a:avLst/>
          </a:prstGeom>
          <a:noFill/>
        </p:spPr>
        <p:txBody>
          <a:bodyPr wrap="square" rtlCol="0">
            <a:spAutoFit/>
          </a:bodyPr>
          <a:lstStyle/>
          <a:p>
            <a:r>
              <a:rPr lang="en-US" b="1" dirty="0" smtClean="0">
                <a:latin typeface="Arial" pitchFamily="34" charset="0"/>
                <a:cs typeface="Arial" pitchFamily="34" charset="0"/>
              </a:rPr>
              <a:t>median</a:t>
            </a:r>
            <a:endParaRPr lang="en-US" b="1" dirty="0">
              <a:latin typeface="Arial" pitchFamily="34" charset="0"/>
              <a:cs typeface="Arial" pitchFamily="34" charset="0"/>
            </a:endParaRPr>
          </a:p>
        </p:txBody>
      </p:sp>
      <p:sp>
        <p:nvSpPr>
          <p:cNvPr id="13" name="TextBox 12"/>
          <p:cNvSpPr txBox="1"/>
          <p:nvPr/>
        </p:nvSpPr>
        <p:spPr>
          <a:xfrm>
            <a:off x="4572000" y="5410200"/>
            <a:ext cx="2286000" cy="369332"/>
          </a:xfrm>
          <a:prstGeom prst="rect">
            <a:avLst/>
          </a:prstGeom>
          <a:noFill/>
        </p:spPr>
        <p:txBody>
          <a:bodyPr wrap="square" rtlCol="0">
            <a:spAutoFit/>
          </a:bodyPr>
          <a:lstStyle/>
          <a:p>
            <a:r>
              <a:rPr lang="en-US" b="1" smtClean="0">
                <a:latin typeface="Arial" pitchFamily="34" charset="0"/>
                <a:cs typeface="Arial" pitchFamily="34" charset="0"/>
              </a:rPr>
              <a:t>standard </a:t>
            </a:r>
            <a:r>
              <a:rPr lang="en-US" b="1" dirty="0" smtClean="0">
                <a:latin typeface="Arial" pitchFamily="34" charset="0"/>
                <a:cs typeface="Arial" pitchFamily="34" charset="0"/>
              </a:rPr>
              <a:t>deviation</a:t>
            </a:r>
            <a:endParaRPr lang="en-US" b="1" dirty="0">
              <a:latin typeface="Arial" pitchFamily="34" charset="0"/>
              <a:cs typeface="Arial" pitchFamily="34" charset="0"/>
            </a:endParaRPr>
          </a:p>
        </p:txBody>
      </p:sp>
      <p:sp>
        <p:nvSpPr>
          <p:cNvPr id="14" name="TextBox 13"/>
          <p:cNvSpPr txBox="1"/>
          <p:nvPr/>
        </p:nvSpPr>
        <p:spPr>
          <a:xfrm>
            <a:off x="4724400" y="5867400"/>
            <a:ext cx="2286000" cy="369332"/>
          </a:xfrm>
          <a:prstGeom prst="rect">
            <a:avLst/>
          </a:prstGeom>
          <a:noFill/>
        </p:spPr>
        <p:txBody>
          <a:bodyPr wrap="square" rtlCol="0">
            <a:spAutoFit/>
          </a:bodyPr>
          <a:lstStyle/>
          <a:p>
            <a:r>
              <a:rPr lang="en-US" b="1" dirty="0" err="1">
                <a:latin typeface="Arial" pitchFamily="34" charset="0"/>
                <a:cs typeface="Arial" pitchFamily="34" charset="0"/>
              </a:rPr>
              <a:t>i</a:t>
            </a:r>
            <a:r>
              <a:rPr lang="en-US" b="1" dirty="0" err="1" smtClean="0">
                <a:latin typeface="Arial" pitchFamily="34" charset="0"/>
                <a:cs typeface="Arial" pitchFamily="34" charset="0"/>
              </a:rPr>
              <a:t>nterquartile</a:t>
            </a:r>
            <a:r>
              <a:rPr lang="en-US" b="1" dirty="0" smtClean="0">
                <a:latin typeface="Arial" pitchFamily="34" charset="0"/>
                <a:cs typeface="Arial" pitchFamily="34" charset="0"/>
              </a:rPr>
              <a:t> range</a:t>
            </a:r>
            <a:endParaRPr lang="en-US"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0: Intro to R Studio</a:t>
            </a:r>
            <a:endParaRPr lang="en-US" sz="4000" b="1" dirty="0">
              <a:latin typeface="Arial" pitchFamily="34" charset="0"/>
              <a:cs typeface="Arial" pitchFamily="34" charset="0"/>
            </a:endParaRPr>
          </a:p>
        </p:txBody>
      </p:sp>
      <p:pic>
        <p:nvPicPr>
          <p:cNvPr id="4" name="Picture 3" descr="R studio screenshot.jpg"/>
          <p:cNvPicPr>
            <a:picLocks noChangeAspect="1"/>
          </p:cNvPicPr>
          <p:nvPr/>
        </p:nvPicPr>
        <p:blipFill>
          <a:blip r:embed="rId3" cstate="print"/>
          <a:stretch>
            <a:fillRect/>
          </a:stretch>
        </p:blipFill>
        <p:spPr>
          <a:xfrm>
            <a:off x="381000" y="1295400"/>
            <a:ext cx="8434932" cy="4492451"/>
          </a:xfrm>
          <a:prstGeom prst="rect">
            <a:avLst/>
          </a:prstGeom>
        </p:spPr>
      </p:pic>
      <p:sp>
        <p:nvSpPr>
          <p:cNvPr id="5" name="Slide Number Placeholder 4"/>
          <p:cNvSpPr>
            <a:spLocks noGrp="1"/>
          </p:cNvSpPr>
          <p:nvPr>
            <p:ph type="sldNum" sz="quarter" idx="12"/>
          </p:nvPr>
        </p:nvSpPr>
        <p:spPr/>
        <p:txBody>
          <a:bodyPr/>
          <a:lstStyle/>
          <a:p>
            <a:fld id="{BE328187-0D01-45A6-9B0C-BD5A7252372A}"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20</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2: Summarizing Data</a:t>
            </a:r>
            <a:endParaRPr lang="en-US" sz="4000" b="1" dirty="0">
              <a:latin typeface="Arial" pitchFamily="34" charset="0"/>
              <a:cs typeface="Arial" pitchFamily="34" charset="0"/>
            </a:endParaRPr>
          </a:p>
        </p:txBody>
      </p:sp>
      <p:pic>
        <p:nvPicPr>
          <p:cNvPr id="4" name="Picture 3" descr="boxplot.jpeg"/>
          <p:cNvPicPr>
            <a:picLocks noChangeAspect="1"/>
          </p:cNvPicPr>
          <p:nvPr/>
        </p:nvPicPr>
        <p:blipFill>
          <a:blip r:embed="rId3" cstate="print"/>
          <a:stretch>
            <a:fillRect/>
          </a:stretch>
        </p:blipFill>
        <p:spPr>
          <a:xfrm>
            <a:off x="1447800" y="914400"/>
            <a:ext cx="5800725" cy="3400425"/>
          </a:xfrm>
          <a:prstGeom prst="rect">
            <a:avLst/>
          </a:prstGeom>
        </p:spPr>
      </p:pic>
      <p:pic>
        <p:nvPicPr>
          <p:cNvPr id="5" name="Picture 4" descr="boxplot command.jpg"/>
          <p:cNvPicPr>
            <a:picLocks noChangeAspect="1"/>
          </p:cNvPicPr>
          <p:nvPr/>
        </p:nvPicPr>
        <p:blipFill>
          <a:blip r:embed="rId4" cstate="print"/>
          <a:stretch>
            <a:fillRect/>
          </a:stretch>
        </p:blipFill>
        <p:spPr>
          <a:xfrm>
            <a:off x="1752600" y="4343400"/>
            <a:ext cx="5867400" cy="2220097"/>
          </a:xfrm>
          <a:prstGeom prst="rect">
            <a:avLst/>
          </a:prstGeom>
        </p:spPr>
      </p:pic>
      <p:sp>
        <p:nvSpPr>
          <p:cNvPr id="9" name="Right Brace 8"/>
          <p:cNvSpPr/>
          <p:nvPr/>
        </p:nvSpPr>
        <p:spPr>
          <a:xfrm>
            <a:off x="5486400" y="1676400"/>
            <a:ext cx="228600" cy="457200"/>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5791200" y="1676400"/>
            <a:ext cx="3657600" cy="400110"/>
          </a:xfrm>
          <a:prstGeom prst="rect">
            <a:avLst/>
          </a:prstGeom>
          <a:noFill/>
        </p:spPr>
        <p:txBody>
          <a:bodyPr wrap="square" rtlCol="0">
            <a:spAutoFit/>
          </a:bodyPr>
          <a:lstStyle/>
          <a:p>
            <a:r>
              <a:rPr lang="en-US" sz="2000" b="1" dirty="0" err="1" smtClean="0">
                <a:latin typeface="Arial" pitchFamily="34" charset="0"/>
                <a:cs typeface="Arial" pitchFamily="34" charset="0"/>
              </a:rPr>
              <a:t>interquartile</a:t>
            </a:r>
            <a:r>
              <a:rPr lang="en-US" sz="2000" b="1" dirty="0" smtClean="0">
                <a:latin typeface="Arial" pitchFamily="34" charset="0"/>
                <a:cs typeface="Arial" pitchFamily="34" charset="0"/>
              </a:rPr>
              <a:t> range</a:t>
            </a:r>
            <a:endParaRPr lang="en-US" sz="2000" b="1" dirty="0">
              <a:latin typeface="Arial" pitchFamily="34" charset="0"/>
              <a:cs typeface="Arial" pitchFamily="34" charset="0"/>
            </a:endParaRPr>
          </a:p>
        </p:txBody>
      </p:sp>
      <p:cxnSp>
        <p:nvCxnSpPr>
          <p:cNvPr id="12" name="Straight Arrow Connector 11"/>
          <p:cNvCxnSpPr/>
          <p:nvPr/>
        </p:nvCxnSpPr>
        <p:spPr>
          <a:xfrm flipH="1">
            <a:off x="4572000" y="2895600"/>
            <a:ext cx="609600" cy="3810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590800"/>
            <a:ext cx="3657600" cy="400110"/>
          </a:xfrm>
          <a:prstGeom prst="rect">
            <a:avLst/>
          </a:prstGeom>
          <a:noFill/>
        </p:spPr>
        <p:txBody>
          <a:bodyPr wrap="square" rtlCol="0">
            <a:spAutoFit/>
          </a:bodyPr>
          <a:lstStyle/>
          <a:p>
            <a:r>
              <a:rPr lang="en-US" sz="2000" b="1" dirty="0" smtClean="0">
                <a:latin typeface="Arial" pitchFamily="34" charset="0"/>
                <a:cs typeface="Arial" pitchFamily="34" charset="0"/>
              </a:rPr>
              <a:t>outlier</a:t>
            </a:r>
            <a:endParaRPr lang="en-US" sz="20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21</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2: Summarizing Data</a:t>
            </a:r>
            <a:endParaRPr lang="en-US" sz="4000" b="1" dirty="0">
              <a:latin typeface="Arial" pitchFamily="34" charset="0"/>
              <a:cs typeface="Arial" pitchFamily="34" charset="0"/>
            </a:endParaRPr>
          </a:p>
        </p:txBody>
      </p:sp>
      <p:pic>
        <p:nvPicPr>
          <p:cNvPr id="4" name="Picture 3" descr="summary command.jpg"/>
          <p:cNvPicPr>
            <a:picLocks noChangeAspect="1"/>
          </p:cNvPicPr>
          <p:nvPr/>
        </p:nvPicPr>
        <p:blipFill>
          <a:blip r:embed="rId3" cstate="print"/>
          <a:stretch>
            <a:fillRect/>
          </a:stretch>
        </p:blipFill>
        <p:spPr>
          <a:xfrm>
            <a:off x="304800" y="1676400"/>
            <a:ext cx="8576939" cy="3233738"/>
          </a:xfrm>
          <a:prstGeom prst="rect">
            <a:avLst/>
          </a:prstGeom>
        </p:spPr>
      </p:pic>
      <p:cxnSp>
        <p:nvCxnSpPr>
          <p:cNvPr id="6" name="Straight Arrow Connector 5"/>
          <p:cNvCxnSpPr/>
          <p:nvPr/>
        </p:nvCxnSpPr>
        <p:spPr>
          <a:xfrm flipH="1">
            <a:off x="2362200" y="2743200"/>
            <a:ext cx="327660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2286000" y="3276600"/>
            <a:ext cx="342900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14400" y="5181600"/>
            <a:ext cx="7239000" cy="646331"/>
          </a:xfrm>
          <a:prstGeom prst="rect">
            <a:avLst/>
          </a:prstGeom>
          <a:noFill/>
        </p:spPr>
        <p:txBody>
          <a:bodyPr wrap="square" rtlCol="0">
            <a:spAutoFit/>
          </a:bodyPr>
          <a:lstStyle/>
          <a:p>
            <a:r>
              <a:rPr lang="en-US" b="1" dirty="0" smtClean="0">
                <a:latin typeface="Arial" pitchFamily="34" charset="0"/>
                <a:cs typeface="Arial" pitchFamily="34" charset="0"/>
              </a:rPr>
              <a:t>summary() is a good way to quickly calculate measures of center, mean and median and the </a:t>
            </a:r>
            <a:r>
              <a:rPr lang="en-US" b="1" dirty="0" err="1" smtClean="0">
                <a:latin typeface="Arial" pitchFamily="34" charset="0"/>
                <a:cs typeface="Arial" pitchFamily="34" charset="0"/>
              </a:rPr>
              <a:t>interquartile</a:t>
            </a:r>
            <a:r>
              <a:rPr lang="en-US" b="1" dirty="0" smtClean="0">
                <a:latin typeface="Arial" pitchFamily="34" charset="0"/>
                <a:cs typeface="Arial" pitchFamily="34" charset="0"/>
              </a:rPr>
              <a:t> range</a:t>
            </a:r>
            <a:endParaRPr lang="en-US"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22</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2: R Observations</a:t>
            </a:r>
            <a:endParaRPr lang="en-US" sz="4000" b="1" dirty="0">
              <a:latin typeface="Arial" pitchFamily="34" charset="0"/>
              <a:cs typeface="Arial" pitchFamily="34" charset="0"/>
            </a:endParaRPr>
          </a:p>
        </p:txBody>
      </p:sp>
      <p:pic>
        <p:nvPicPr>
          <p:cNvPr id="4" name="Picture 3" descr="barplot command_close.jpg"/>
          <p:cNvPicPr>
            <a:picLocks noChangeAspect="1"/>
          </p:cNvPicPr>
          <p:nvPr/>
        </p:nvPicPr>
        <p:blipFill>
          <a:blip r:embed="rId3" cstate="print"/>
          <a:stretch>
            <a:fillRect/>
          </a:stretch>
        </p:blipFill>
        <p:spPr>
          <a:xfrm>
            <a:off x="228600" y="2362200"/>
            <a:ext cx="8610600" cy="698157"/>
          </a:xfrm>
          <a:prstGeom prst="rect">
            <a:avLst/>
          </a:prstGeom>
        </p:spPr>
      </p:pic>
      <p:pic>
        <p:nvPicPr>
          <p:cNvPr id="5" name="Picture 4" descr="boxplot command_close.jpg"/>
          <p:cNvPicPr>
            <a:picLocks noChangeAspect="1"/>
          </p:cNvPicPr>
          <p:nvPr/>
        </p:nvPicPr>
        <p:blipFill>
          <a:blip r:embed="rId4" cstate="print"/>
          <a:stretch>
            <a:fillRect/>
          </a:stretch>
        </p:blipFill>
        <p:spPr>
          <a:xfrm>
            <a:off x="609600" y="1371600"/>
            <a:ext cx="8027233" cy="685800"/>
          </a:xfrm>
          <a:prstGeom prst="rect">
            <a:avLst/>
          </a:prstGeom>
        </p:spPr>
      </p:pic>
      <p:pic>
        <p:nvPicPr>
          <p:cNvPr id="6" name="Picture 5" descr="scatter plot for color and corolla command_close.jpg"/>
          <p:cNvPicPr>
            <a:picLocks noChangeAspect="1"/>
          </p:cNvPicPr>
          <p:nvPr/>
        </p:nvPicPr>
        <p:blipFill>
          <a:blip r:embed="rId5" cstate="print"/>
          <a:stretch>
            <a:fillRect/>
          </a:stretch>
        </p:blipFill>
        <p:spPr>
          <a:xfrm>
            <a:off x="304800" y="3352800"/>
            <a:ext cx="8267700" cy="533400"/>
          </a:xfrm>
          <a:prstGeom prst="rect">
            <a:avLst/>
          </a:prstGeom>
        </p:spPr>
      </p:pic>
      <p:sp>
        <p:nvSpPr>
          <p:cNvPr id="7" name="TextBox 6"/>
          <p:cNvSpPr txBox="1"/>
          <p:nvPr/>
        </p:nvSpPr>
        <p:spPr>
          <a:xfrm>
            <a:off x="762000" y="4572000"/>
            <a:ext cx="7772400" cy="830997"/>
          </a:xfrm>
          <a:prstGeom prst="rect">
            <a:avLst/>
          </a:prstGeom>
          <a:noFill/>
        </p:spPr>
        <p:txBody>
          <a:bodyPr wrap="square" rtlCol="0">
            <a:spAutoFit/>
          </a:bodyPr>
          <a:lstStyle/>
          <a:p>
            <a:r>
              <a:rPr lang="en-US" sz="2400" b="1" dirty="0" smtClean="0">
                <a:latin typeface="Arial" pitchFamily="34" charset="0"/>
                <a:cs typeface="Arial" pitchFamily="34" charset="0"/>
              </a:rPr>
              <a:t>Note the pattern to each of these R methods: data, title, x and y-label axes, range limits, etc. </a:t>
            </a:r>
            <a:endParaRPr lang="en-US" sz="24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23</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2: R Observations</a:t>
            </a:r>
            <a:endParaRPr lang="en-US" sz="4000" b="1" dirty="0">
              <a:latin typeface="Arial" pitchFamily="34" charset="0"/>
              <a:cs typeface="Arial" pitchFamily="34" charset="0"/>
            </a:endParaRPr>
          </a:p>
        </p:txBody>
      </p:sp>
      <p:pic>
        <p:nvPicPr>
          <p:cNvPr id="4" name="Picture 3" descr="jmp interface.jpg"/>
          <p:cNvPicPr>
            <a:picLocks noChangeAspect="1"/>
          </p:cNvPicPr>
          <p:nvPr/>
        </p:nvPicPr>
        <p:blipFill>
          <a:blip r:embed="rId3" cstate="print"/>
          <a:stretch>
            <a:fillRect/>
          </a:stretch>
        </p:blipFill>
        <p:spPr>
          <a:xfrm>
            <a:off x="2667000" y="990600"/>
            <a:ext cx="6305550" cy="3733800"/>
          </a:xfrm>
          <a:prstGeom prst="rect">
            <a:avLst/>
          </a:prstGeom>
        </p:spPr>
      </p:pic>
      <p:pic>
        <p:nvPicPr>
          <p:cNvPr id="5" name="Picture 4" descr="console close.jpg"/>
          <p:cNvPicPr>
            <a:picLocks noChangeAspect="1"/>
          </p:cNvPicPr>
          <p:nvPr/>
        </p:nvPicPr>
        <p:blipFill>
          <a:blip r:embed="rId4" cstate="print"/>
          <a:stretch>
            <a:fillRect/>
          </a:stretch>
        </p:blipFill>
        <p:spPr>
          <a:xfrm>
            <a:off x="304800" y="3276601"/>
            <a:ext cx="6393261" cy="2438400"/>
          </a:xfrm>
          <a:prstGeom prst="rect">
            <a:avLst/>
          </a:prstGeom>
        </p:spPr>
      </p:pic>
      <p:sp>
        <p:nvSpPr>
          <p:cNvPr id="6" name="TextBox 5"/>
          <p:cNvSpPr txBox="1"/>
          <p:nvPr/>
        </p:nvSpPr>
        <p:spPr>
          <a:xfrm>
            <a:off x="914400" y="1143000"/>
            <a:ext cx="3886200" cy="400110"/>
          </a:xfrm>
          <a:prstGeom prst="rect">
            <a:avLst/>
          </a:prstGeom>
          <a:noFill/>
        </p:spPr>
        <p:txBody>
          <a:bodyPr wrap="square" rtlCol="0">
            <a:spAutoFit/>
          </a:bodyPr>
          <a:lstStyle/>
          <a:p>
            <a:r>
              <a:rPr lang="en-US" sz="2000" b="1" dirty="0" smtClean="0">
                <a:latin typeface="Arial" pitchFamily="34" charset="0"/>
                <a:cs typeface="Arial" pitchFamily="34" charset="0"/>
              </a:rPr>
              <a:t>JMP interface</a:t>
            </a:r>
            <a:endParaRPr lang="en-US" sz="2000" b="1" dirty="0">
              <a:latin typeface="Arial" pitchFamily="34" charset="0"/>
              <a:cs typeface="Arial" pitchFamily="34" charset="0"/>
            </a:endParaRPr>
          </a:p>
        </p:txBody>
      </p:sp>
      <p:sp>
        <p:nvSpPr>
          <p:cNvPr id="7" name="TextBox 6"/>
          <p:cNvSpPr txBox="1"/>
          <p:nvPr/>
        </p:nvSpPr>
        <p:spPr>
          <a:xfrm>
            <a:off x="304800" y="5715000"/>
            <a:ext cx="3886200" cy="400110"/>
          </a:xfrm>
          <a:prstGeom prst="rect">
            <a:avLst/>
          </a:prstGeom>
          <a:noFill/>
        </p:spPr>
        <p:txBody>
          <a:bodyPr wrap="square" rtlCol="0">
            <a:spAutoFit/>
          </a:bodyPr>
          <a:lstStyle/>
          <a:p>
            <a:r>
              <a:rPr lang="en-US" sz="2000" b="1" dirty="0" smtClean="0">
                <a:latin typeface="Arial" pitchFamily="34" charset="0"/>
                <a:cs typeface="Arial" pitchFamily="34" charset="0"/>
              </a:rPr>
              <a:t>R console</a:t>
            </a:r>
            <a:endParaRPr lang="en-US" sz="20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24</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pic>
        <p:nvPicPr>
          <p:cNvPr id="6" name="Picture 5" descr="hypothesis-testing-horiz.jpg"/>
          <p:cNvPicPr>
            <a:picLocks noChangeAspect="1"/>
          </p:cNvPicPr>
          <p:nvPr/>
        </p:nvPicPr>
        <p:blipFill>
          <a:blip r:embed="rId3" cstate="print"/>
          <a:stretch>
            <a:fillRect/>
          </a:stretch>
        </p:blipFill>
        <p:spPr>
          <a:xfrm>
            <a:off x="0" y="1905000"/>
            <a:ext cx="8803196" cy="301221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25</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pic>
        <p:nvPicPr>
          <p:cNvPr id="4" name="Picture 3" descr="goodness of fit data.jpg"/>
          <p:cNvPicPr>
            <a:picLocks noChangeAspect="1"/>
          </p:cNvPicPr>
          <p:nvPr/>
        </p:nvPicPr>
        <p:blipFill>
          <a:blip r:embed="rId3" cstate="print"/>
          <a:stretch>
            <a:fillRect/>
          </a:stretch>
        </p:blipFill>
        <p:spPr>
          <a:xfrm>
            <a:off x="228600" y="1371600"/>
            <a:ext cx="8534400" cy="42672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26</a:t>
            </a:fld>
            <a:endParaRPr lang="en-US"/>
          </a:p>
        </p:txBody>
      </p:sp>
      <p:pic>
        <p:nvPicPr>
          <p:cNvPr id="3" name="Picture 2" descr="hypothesis-testing-horiz.jpg"/>
          <p:cNvPicPr>
            <a:picLocks noChangeAspect="1"/>
          </p:cNvPicPr>
          <p:nvPr/>
        </p:nvPicPr>
        <p:blipFill>
          <a:blip r:embed="rId3" cstate="print"/>
          <a:stretch>
            <a:fillRect/>
          </a:stretch>
        </p:blipFill>
        <p:spPr>
          <a:xfrm>
            <a:off x="0" y="990600"/>
            <a:ext cx="8803196" cy="3012214"/>
          </a:xfrm>
          <a:prstGeom prst="rect">
            <a:avLst/>
          </a:prstGeom>
        </p:spPr>
      </p:pic>
      <p:sp>
        <p:nvSpPr>
          <p:cNvPr id="4" name="TextBox 3"/>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cxnSp>
        <p:nvCxnSpPr>
          <p:cNvPr id="6" name="Straight Arrow Connector 5"/>
          <p:cNvCxnSpPr/>
          <p:nvPr/>
        </p:nvCxnSpPr>
        <p:spPr>
          <a:xfrm>
            <a:off x="990600" y="3886200"/>
            <a:ext cx="0" cy="457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81000" y="4419600"/>
            <a:ext cx="8458200" cy="1446550"/>
          </a:xfrm>
          <a:prstGeom prst="rect">
            <a:avLst/>
          </a:prstGeom>
          <a:noFill/>
        </p:spPr>
        <p:txBody>
          <a:bodyPr wrap="square" rtlCol="0">
            <a:spAutoFit/>
          </a:bodyPr>
          <a:lstStyle/>
          <a:p>
            <a:r>
              <a:rPr lang="en-US" sz="2200" b="1" dirty="0" smtClean="0">
                <a:latin typeface="Arial" pitchFamily="34" charset="0"/>
                <a:cs typeface="Arial" pitchFamily="34" charset="0"/>
              </a:rPr>
              <a:t>H0: The bee visits flowers with an equal frequency or proportion. </a:t>
            </a:r>
          </a:p>
          <a:p>
            <a:r>
              <a:rPr lang="en-US" sz="2200" b="1" dirty="0" smtClean="0">
                <a:latin typeface="Arial" pitchFamily="34" charset="0"/>
                <a:cs typeface="Arial" pitchFamily="34" charset="0"/>
              </a:rPr>
              <a:t>HA: The bee visits flowers unequally or some flowers more often than others. </a:t>
            </a:r>
            <a:endParaRPr lang="en-US" sz="2200" b="1" dirty="0">
              <a:latin typeface="Arial" pitchFamily="34" charset="0"/>
              <a:cs typeface="Arial"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27</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pic>
        <p:nvPicPr>
          <p:cNvPr id="4" name="Picture 3" descr="hypothesis-testing-horiz.jpg"/>
          <p:cNvPicPr>
            <a:picLocks noChangeAspect="1"/>
          </p:cNvPicPr>
          <p:nvPr/>
        </p:nvPicPr>
        <p:blipFill>
          <a:blip r:embed="rId3" cstate="print"/>
          <a:stretch>
            <a:fillRect/>
          </a:stretch>
        </p:blipFill>
        <p:spPr>
          <a:xfrm>
            <a:off x="0" y="914400"/>
            <a:ext cx="6096000" cy="2085885"/>
          </a:xfrm>
          <a:prstGeom prst="rect">
            <a:avLst/>
          </a:prstGeom>
        </p:spPr>
      </p:pic>
      <p:cxnSp>
        <p:nvCxnSpPr>
          <p:cNvPr id="8" name="Straight Arrow Connector 7"/>
          <p:cNvCxnSpPr/>
          <p:nvPr/>
        </p:nvCxnSpPr>
        <p:spPr>
          <a:xfrm>
            <a:off x="1828800" y="2819400"/>
            <a:ext cx="0" cy="838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expected-frequency-table.jpg"/>
          <p:cNvPicPr>
            <a:picLocks noChangeAspect="1"/>
          </p:cNvPicPr>
          <p:nvPr/>
        </p:nvPicPr>
        <p:blipFill>
          <a:blip r:embed="rId4" cstate="print"/>
          <a:stretch>
            <a:fillRect/>
          </a:stretch>
        </p:blipFill>
        <p:spPr>
          <a:xfrm>
            <a:off x="0" y="3657600"/>
            <a:ext cx="5791200" cy="2895600"/>
          </a:xfrm>
          <a:prstGeom prst="rect">
            <a:avLst/>
          </a:prstGeom>
        </p:spPr>
      </p:pic>
      <p:pic>
        <p:nvPicPr>
          <p:cNvPr id="10" name="Picture 9" descr="x2 statistic formula.jpg"/>
          <p:cNvPicPr>
            <a:picLocks noChangeAspect="1"/>
          </p:cNvPicPr>
          <p:nvPr/>
        </p:nvPicPr>
        <p:blipFill>
          <a:blip r:embed="rId5" cstate="print"/>
          <a:stretch>
            <a:fillRect/>
          </a:stretch>
        </p:blipFill>
        <p:spPr>
          <a:xfrm>
            <a:off x="5943600" y="4343400"/>
            <a:ext cx="2819400" cy="469900"/>
          </a:xfrm>
          <a:prstGeom prst="rect">
            <a:avLst/>
          </a:prstGeom>
        </p:spPr>
      </p:pic>
      <p:cxnSp>
        <p:nvCxnSpPr>
          <p:cNvPr id="11" name="Straight Arrow Connector 10"/>
          <p:cNvCxnSpPr/>
          <p:nvPr/>
        </p:nvCxnSpPr>
        <p:spPr>
          <a:xfrm flipV="1">
            <a:off x="4953000" y="4572000"/>
            <a:ext cx="1143000" cy="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28</a:t>
            </a:fld>
            <a:endParaRPr lang="en-US"/>
          </a:p>
        </p:txBody>
      </p:sp>
      <p:pic>
        <p:nvPicPr>
          <p:cNvPr id="3" name="Picture 2" descr="hypothesis-testing-horiz.jpg"/>
          <p:cNvPicPr>
            <a:picLocks noChangeAspect="1"/>
          </p:cNvPicPr>
          <p:nvPr/>
        </p:nvPicPr>
        <p:blipFill>
          <a:blip r:embed="rId3" cstate="print"/>
          <a:stretch>
            <a:fillRect/>
          </a:stretch>
        </p:blipFill>
        <p:spPr>
          <a:xfrm>
            <a:off x="228600" y="914400"/>
            <a:ext cx="6096000" cy="2085885"/>
          </a:xfrm>
          <a:prstGeom prst="rect">
            <a:avLst/>
          </a:prstGeom>
        </p:spPr>
      </p:pic>
      <p:sp>
        <p:nvSpPr>
          <p:cNvPr id="4" name="TextBox 3"/>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cxnSp>
        <p:nvCxnSpPr>
          <p:cNvPr id="5" name="Straight Arrow Connector 4"/>
          <p:cNvCxnSpPr/>
          <p:nvPr/>
        </p:nvCxnSpPr>
        <p:spPr>
          <a:xfrm flipH="1">
            <a:off x="2438400" y="2895600"/>
            <a:ext cx="762000" cy="762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3400" y="3657600"/>
            <a:ext cx="3886200" cy="430887"/>
          </a:xfrm>
          <a:prstGeom prst="rect">
            <a:avLst/>
          </a:prstGeom>
          <a:noFill/>
        </p:spPr>
        <p:txBody>
          <a:bodyPr wrap="square" rtlCol="0">
            <a:spAutoFit/>
          </a:bodyPr>
          <a:lstStyle/>
          <a:p>
            <a:r>
              <a:rPr lang="en-US" sz="2200" b="1" dirty="0" smtClean="0">
                <a:latin typeface="Arial" pitchFamily="34" charset="0"/>
                <a:cs typeface="Arial" pitchFamily="34" charset="0"/>
              </a:rPr>
              <a:t>Chi-distribution</a:t>
            </a:r>
            <a:endParaRPr lang="en-US" sz="2200" b="1" dirty="0">
              <a:latin typeface="Arial" pitchFamily="34" charset="0"/>
              <a:cs typeface="Arial" pitchFamily="34" charset="0"/>
            </a:endParaRPr>
          </a:p>
        </p:txBody>
      </p:sp>
      <p:pic>
        <p:nvPicPr>
          <p:cNvPr id="8" name="Picture 7" descr="chi distribution.jpg"/>
          <p:cNvPicPr>
            <a:picLocks noChangeAspect="1"/>
          </p:cNvPicPr>
          <p:nvPr/>
        </p:nvPicPr>
        <p:blipFill>
          <a:blip r:embed="rId4" cstate="print"/>
          <a:stretch>
            <a:fillRect/>
          </a:stretch>
        </p:blipFill>
        <p:spPr>
          <a:xfrm>
            <a:off x="609600" y="4114800"/>
            <a:ext cx="3526367" cy="2266950"/>
          </a:xfrm>
          <a:prstGeom prst="rect">
            <a:avLst/>
          </a:prstGeom>
        </p:spPr>
      </p:pic>
      <p:sp>
        <p:nvSpPr>
          <p:cNvPr id="10" name="TextBox 9"/>
          <p:cNvSpPr txBox="1"/>
          <p:nvPr/>
        </p:nvSpPr>
        <p:spPr>
          <a:xfrm>
            <a:off x="4343400" y="5334000"/>
            <a:ext cx="3810000" cy="646331"/>
          </a:xfrm>
          <a:prstGeom prst="rect">
            <a:avLst/>
          </a:prstGeom>
          <a:noFill/>
        </p:spPr>
        <p:txBody>
          <a:bodyPr wrap="square" rtlCol="0">
            <a:spAutoFit/>
          </a:bodyPr>
          <a:lstStyle/>
          <a:p>
            <a:r>
              <a:rPr lang="en-US" b="1" dirty="0" smtClean="0">
                <a:latin typeface="Arial" pitchFamily="34" charset="0"/>
                <a:cs typeface="Arial" pitchFamily="34" charset="0"/>
              </a:rPr>
              <a:t>degrees of freedom = n -1 or 6 for this case</a:t>
            </a:r>
            <a:endParaRPr lang="en-US" b="1" dirty="0">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29</a:t>
            </a:fld>
            <a:endParaRPr lang="en-US"/>
          </a:p>
        </p:txBody>
      </p:sp>
      <p:pic>
        <p:nvPicPr>
          <p:cNvPr id="3" name="Picture 2" descr="hypothesis-testing-horiz.jpg"/>
          <p:cNvPicPr>
            <a:picLocks noChangeAspect="1"/>
          </p:cNvPicPr>
          <p:nvPr/>
        </p:nvPicPr>
        <p:blipFill>
          <a:blip r:embed="rId3" cstate="print"/>
          <a:stretch>
            <a:fillRect/>
          </a:stretch>
        </p:blipFill>
        <p:spPr>
          <a:xfrm>
            <a:off x="228600" y="914400"/>
            <a:ext cx="6096000" cy="2085885"/>
          </a:xfrm>
          <a:prstGeom prst="rect">
            <a:avLst/>
          </a:prstGeom>
        </p:spPr>
      </p:pic>
      <p:sp>
        <p:nvSpPr>
          <p:cNvPr id="4" name="TextBox 3"/>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cxnSp>
        <p:nvCxnSpPr>
          <p:cNvPr id="6" name="Straight Arrow Connector 5"/>
          <p:cNvCxnSpPr/>
          <p:nvPr/>
        </p:nvCxnSpPr>
        <p:spPr>
          <a:xfrm flipH="1">
            <a:off x="3048000" y="2895600"/>
            <a:ext cx="1524000" cy="762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descr="chi distribution with P value.jpg"/>
          <p:cNvPicPr>
            <a:picLocks noChangeAspect="1"/>
          </p:cNvPicPr>
          <p:nvPr/>
        </p:nvPicPr>
        <p:blipFill>
          <a:blip r:embed="rId4" cstate="print"/>
          <a:stretch>
            <a:fillRect/>
          </a:stretch>
        </p:blipFill>
        <p:spPr>
          <a:xfrm>
            <a:off x="609600" y="3810000"/>
            <a:ext cx="3272010" cy="1885950"/>
          </a:xfrm>
          <a:prstGeom prst="rect">
            <a:avLst/>
          </a:prstGeom>
        </p:spPr>
      </p:pic>
      <p:cxnSp>
        <p:nvCxnSpPr>
          <p:cNvPr id="14" name="Straight Arrow Connector 13"/>
          <p:cNvCxnSpPr/>
          <p:nvPr/>
        </p:nvCxnSpPr>
        <p:spPr>
          <a:xfrm flipV="1">
            <a:off x="3581400" y="5562600"/>
            <a:ext cx="0" cy="381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200400" y="5867400"/>
            <a:ext cx="4038600" cy="646331"/>
          </a:xfrm>
          <a:prstGeom prst="rect">
            <a:avLst/>
          </a:prstGeom>
          <a:noFill/>
        </p:spPr>
        <p:txBody>
          <a:bodyPr wrap="square" rtlCol="0">
            <a:spAutoFit/>
          </a:bodyPr>
          <a:lstStyle/>
          <a:p>
            <a:r>
              <a:rPr lang="en-US" b="1" dirty="0" smtClean="0"/>
              <a:t>This is where the test statistics </a:t>
            </a:r>
            <a:r>
              <a:rPr lang="el-GR" b="1" dirty="0" smtClean="0">
                <a:latin typeface="Arial Unicode MS"/>
                <a:ea typeface="Arial Unicode MS"/>
                <a:cs typeface="Arial Unicode MS"/>
              </a:rPr>
              <a:t>Χ</a:t>
            </a:r>
            <a:r>
              <a:rPr lang="en-US" b="1" baseline="30000" dirty="0" smtClean="0"/>
              <a:t>2 </a:t>
            </a:r>
            <a:r>
              <a:rPr lang="en-US" b="1" dirty="0" smtClean="0"/>
              <a:t>= 351.46</a:t>
            </a:r>
            <a:endParaRPr lang="en-US" b="1" dirty="0"/>
          </a:p>
        </p:txBody>
      </p:sp>
      <p:cxnSp>
        <p:nvCxnSpPr>
          <p:cNvPr id="20" name="Straight Arrow Connector 19"/>
          <p:cNvCxnSpPr/>
          <p:nvPr/>
        </p:nvCxnSpPr>
        <p:spPr>
          <a:xfrm flipH="1">
            <a:off x="3886200" y="2895600"/>
            <a:ext cx="1524000" cy="2286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953000" y="3657600"/>
            <a:ext cx="3962400" cy="923330"/>
          </a:xfrm>
          <a:prstGeom prst="rect">
            <a:avLst/>
          </a:prstGeom>
          <a:noFill/>
        </p:spPr>
        <p:txBody>
          <a:bodyPr wrap="square" rtlCol="0">
            <a:spAutoFit/>
          </a:bodyPr>
          <a:lstStyle/>
          <a:p>
            <a:r>
              <a:rPr lang="en-US" b="1" dirty="0" smtClean="0">
                <a:latin typeface="Arial" pitchFamily="34" charset="0"/>
                <a:cs typeface="Arial" pitchFamily="34" charset="0"/>
              </a:rPr>
              <a:t>The area under this curve or the probability that you can obtain a </a:t>
            </a:r>
            <a:r>
              <a:rPr lang="el-GR" b="1" dirty="0" smtClean="0">
                <a:latin typeface="Arial" pitchFamily="34" charset="0"/>
                <a:ea typeface="Arial Unicode MS"/>
                <a:cs typeface="Arial" pitchFamily="34" charset="0"/>
              </a:rPr>
              <a:t>Χ</a:t>
            </a:r>
            <a:r>
              <a:rPr lang="en-US" b="1" baseline="30000" dirty="0" smtClean="0">
                <a:latin typeface="Arial" pitchFamily="34" charset="0"/>
                <a:cs typeface="Arial" pitchFamily="34" charset="0"/>
              </a:rPr>
              <a:t>2 </a:t>
            </a:r>
            <a:r>
              <a:rPr lang="en-US" b="1" dirty="0" smtClean="0">
                <a:latin typeface="Arial" pitchFamily="34" charset="0"/>
                <a:cs typeface="Arial" pitchFamily="34" charset="0"/>
              </a:rPr>
              <a:t>= 351.46 or greater is &lt; 2.2*10</a:t>
            </a:r>
            <a:r>
              <a:rPr lang="en-US" b="1" baseline="30000" dirty="0" smtClean="0">
                <a:latin typeface="Arial" pitchFamily="34" charset="0"/>
                <a:cs typeface="Arial" pitchFamily="34" charset="0"/>
              </a:rPr>
              <a:t>-16</a:t>
            </a:r>
            <a:r>
              <a:rPr lang="en-US" b="1" dirty="0" smtClean="0">
                <a:latin typeface="Arial" pitchFamily="34" charset="0"/>
                <a:cs typeface="Arial" pitchFamily="34" charset="0"/>
              </a:rPr>
              <a:t> </a:t>
            </a:r>
            <a:endParaRPr lang="en-US" b="1" dirty="0">
              <a:latin typeface="Arial" pitchFamily="34" charset="0"/>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1: Importing Data</a:t>
            </a:r>
            <a:endParaRPr lang="en-US" sz="4000" b="1" dirty="0">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fld id="{BE328187-0D01-45A6-9B0C-BD5A7252372A}" type="slidenum">
              <a:rPr lang="en-US" smtClean="0"/>
              <a:pPr/>
              <a:t>3</a:t>
            </a:fld>
            <a:endParaRPr lang="en-US"/>
          </a:p>
        </p:txBody>
      </p:sp>
      <p:pic>
        <p:nvPicPr>
          <p:cNvPr id="4" name="Picture 3" descr="library screenshot.jpg"/>
          <p:cNvPicPr>
            <a:picLocks noChangeAspect="1"/>
          </p:cNvPicPr>
          <p:nvPr/>
        </p:nvPicPr>
        <p:blipFill>
          <a:blip r:embed="rId3" cstate="print"/>
          <a:stretch>
            <a:fillRect/>
          </a:stretch>
        </p:blipFill>
        <p:spPr>
          <a:xfrm>
            <a:off x="381000" y="1066800"/>
            <a:ext cx="8321040" cy="44196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30</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pic>
        <p:nvPicPr>
          <p:cNvPr id="4" name="Picture 3" descr="hypothesis-testing-horiz.jpg"/>
          <p:cNvPicPr>
            <a:picLocks noChangeAspect="1"/>
          </p:cNvPicPr>
          <p:nvPr/>
        </p:nvPicPr>
        <p:blipFill>
          <a:blip r:embed="rId3" cstate="print"/>
          <a:stretch>
            <a:fillRect/>
          </a:stretch>
        </p:blipFill>
        <p:spPr>
          <a:xfrm>
            <a:off x="914400" y="1143000"/>
            <a:ext cx="6629400" cy="2268400"/>
          </a:xfrm>
          <a:prstGeom prst="rect">
            <a:avLst/>
          </a:prstGeom>
        </p:spPr>
      </p:pic>
      <p:cxnSp>
        <p:nvCxnSpPr>
          <p:cNvPr id="6" name="Straight Connector 5"/>
          <p:cNvCxnSpPr/>
          <p:nvPr/>
        </p:nvCxnSpPr>
        <p:spPr>
          <a:xfrm>
            <a:off x="2514600" y="3581400"/>
            <a:ext cx="35052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124200" y="3657600"/>
            <a:ext cx="4495800" cy="461665"/>
          </a:xfrm>
          <a:prstGeom prst="rect">
            <a:avLst/>
          </a:prstGeom>
          <a:noFill/>
        </p:spPr>
        <p:txBody>
          <a:bodyPr wrap="square" rtlCol="0">
            <a:spAutoFit/>
          </a:bodyPr>
          <a:lstStyle/>
          <a:p>
            <a:r>
              <a:rPr lang="en-US" sz="2400" b="1" dirty="0" smtClean="0">
                <a:latin typeface="Arial" pitchFamily="34" charset="0"/>
                <a:cs typeface="Arial" pitchFamily="34" charset="0"/>
              </a:rPr>
              <a:t>R computes</a:t>
            </a:r>
            <a:endParaRPr lang="en-US" sz="2400" b="1" dirty="0">
              <a:latin typeface="Arial" pitchFamily="34" charset="0"/>
              <a:cs typeface="Arial" pitchFamily="34" charset="0"/>
            </a:endParaRPr>
          </a:p>
        </p:txBody>
      </p:sp>
      <p:sp>
        <p:nvSpPr>
          <p:cNvPr id="8" name="TextBox 7"/>
          <p:cNvSpPr txBox="1"/>
          <p:nvPr/>
        </p:nvSpPr>
        <p:spPr>
          <a:xfrm>
            <a:off x="1066800" y="4267200"/>
            <a:ext cx="8458200" cy="461665"/>
          </a:xfrm>
          <a:prstGeom prst="rect">
            <a:avLst/>
          </a:prstGeom>
          <a:noFill/>
        </p:spPr>
        <p:txBody>
          <a:bodyPr wrap="square" rtlCol="0">
            <a:spAutoFit/>
          </a:bodyPr>
          <a:lstStyle/>
          <a:p>
            <a:r>
              <a:rPr lang="en-US" sz="2400" b="1" dirty="0" err="1" smtClean="0">
                <a:latin typeface="Arial" pitchFamily="34" charset="0"/>
                <a:cs typeface="Arial" pitchFamily="34" charset="0"/>
              </a:rPr>
              <a:t>chisq.test</a:t>
            </a:r>
            <a:r>
              <a:rPr lang="en-US" sz="2400" b="1" dirty="0" smtClean="0">
                <a:latin typeface="Arial" pitchFamily="34" charset="0"/>
                <a:cs typeface="Arial" pitchFamily="34" charset="0"/>
              </a:rPr>
              <a:t>(observed data, p = </a:t>
            </a:r>
            <a:r>
              <a:rPr lang="en-US" sz="2400" b="1" dirty="0" err="1" smtClean="0">
                <a:latin typeface="Arial" pitchFamily="34" charset="0"/>
                <a:cs typeface="Arial" pitchFamily="34" charset="0"/>
              </a:rPr>
              <a:t>null.probabilities</a:t>
            </a:r>
            <a:r>
              <a:rPr lang="en-US" sz="2400" b="1" dirty="0" smtClean="0">
                <a:latin typeface="Arial" pitchFamily="34" charset="0"/>
                <a:cs typeface="Arial" pitchFamily="34" charset="0"/>
              </a:rPr>
              <a:t>)</a:t>
            </a:r>
            <a:endParaRPr lang="en-US" sz="2400" b="1" dirty="0">
              <a:latin typeface="Arial" pitchFamily="34" charset="0"/>
              <a:cs typeface="Arial"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31</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pic>
        <p:nvPicPr>
          <p:cNvPr id="4" name="Picture 3" descr="chitest_module 3.jpg"/>
          <p:cNvPicPr>
            <a:picLocks noChangeAspect="1"/>
          </p:cNvPicPr>
          <p:nvPr/>
        </p:nvPicPr>
        <p:blipFill>
          <a:blip r:embed="rId3" cstate="print"/>
          <a:stretch>
            <a:fillRect/>
          </a:stretch>
        </p:blipFill>
        <p:spPr>
          <a:xfrm>
            <a:off x="228600" y="1143000"/>
            <a:ext cx="8610600" cy="45733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32</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pic>
        <p:nvPicPr>
          <p:cNvPr id="4" name="Picture 3" descr="aphids-eaten-para.jpg"/>
          <p:cNvPicPr>
            <a:picLocks noChangeAspect="1"/>
          </p:cNvPicPr>
          <p:nvPr/>
        </p:nvPicPr>
        <p:blipFill>
          <a:blip r:embed="rId3" cstate="print"/>
          <a:stretch>
            <a:fillRect/>
          </a:stretch>
        </p:blipFill>
        <p:spPr>
          <a:xfrm>
            <a:off x="1676400" y="1066800"/>
            <a:ext cx="5816794" cy="1905000"/>
          </a:xfrm>
          <a:prstGeom prst="rect">
            <a:avLst/>
          </a:prstGeom>
        </p:spPr>
      </p:pic>
      <p:pic>
        <p:nvPicPr>
          <p:cNvPr id="1026" name="Picture 2"/>
          <p:cNvPicPr>
            <a:picLocks noChangeAspect="1" noChangeArrowheads="1"/>
          </p:cNvPicPr>
          <p:nvPr/>
        </p:nvPicPr>
        <p:blipFill>
          <a:blip r:embed="rId4" cstate="print"/>
          <a:srcRect/>
          <a:stretch>
            <a:fillRect/>
          </a:stretch>
        </p:blipFill>
        <p:spPr bwMode="auto">
          <a:xfrm>
            <a:off x="228600" y="3505200"/>
            <a:ext cx="4667250" cy="361950"/>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228600" y="3886200"/>
            <a:ext cx="4343400" cy="1323975"/>
          </a:xfrm>
          <a:prstGeom prst="rect">
            <a:avLst/>
          </a:prstGeom>
          <a:noFill/>
          <a:ln w="9525">
            <a:noFill/>
            <a:miter lim="800000"/>
            <a:headEnd/>
            <a:tailEnd/>
          </a:ln>
        </p:spPr>
      </p:pic>
      <p:pic>
        <p:nvPicPr>
          <p:cNvPr id="1028" name="Picture 4"/>
          <p:cNvPicPr>
            <a:picLocks noChangeAspect="1" noChangeArrowheads="1"/>
          </p:cNvPicPr>
          <p:nvPr/>
        </p:nvPicPr>
        <p:blipFill>
          <a:blip r:embed="rId6" cstate="print"/>
          <a:srcRect/>
          <a:stretch>
            <a:fillRect/>
          </a:stretch>
        </p:blipFill>
        <p:spPr bwMode="auto">
          <a:xfrm>
            <a:off x="228600" y="5181600"/>
            <a:ext cx="3826452" cy="1371600"/>
          </a:xfrm>
          <a:prstGeom prst="rect">
            <a:avLst/>
          </a:prstGeom>
          <a:noFill/>
          <a:ln w="9525">
            <a:noFill/>
            <a:miter lim="800000"/>
            <a:headEnd/>
            <a:tailEnd/>
          </a:ln>
        </p:spPr>
      </p:pic>
      <p:sp>
        <p:nvSpPr>
          <p:cNvPr id="8" name="TextBox 7"/>
          <p:cNvSpPr txBox="1"/>
          <p:nvPr/>
        </p:nvSpPr>
        <p:spPr>
          <a:xfrm>
            <a:off x="228600" y="3048000"/>
            <a:ext cx="5334000" cy="338554"/>
          </a:xfrm>
          <a:prstGeom prst="rect">
            <a:avLst/>
          </a:prstGeom>
          <a:noFill/>
        </p:spPr>
        <p:txBody>
          <a:bodyPr wrap="square" rtlCol="0">
            <a:spAutoFit/>
          </a:bodyPr>
          <a:lstStyle/>
          <a:p>
            <a:r>
              <a:rPr lang="en-US" sz="1600" b="1" dirty="0" smtClean="0">
                <a:latin typeface="Arial" pitchFamily="34" charset="0"/>
                <a:cs typeface="Arial" pitchFamily="34" charset="0"/>
              </a:rPr>
              <a:t>Calculate expected values and test statistic X</a:t>
            </a:r>
            <a:r>
              <a:rPr lang="en-US" sz="1600" b="1" baseline="30000" dirty="0" smtClean="0">
                <a:latin typeface="Arial" pitchFamily="34" charset="0"/>
                <a:cs typeface="Arial" pitchFamily="34" charset="0"/>
              </a:rPr>
              <a:t>2</a:t>
            </a:r>
            <a:r>
              <a:rPr lang="en-US" sz="1600" b="1" dirty="0" smtClean="0">
                <a:latin typeface="Arial" pitchFamily="34" charset="0"/>
                <a:cs typeface="Arial" pitchFamily="34" charset="0"/>
              </a:rPr>
              <a:t>. </a:t>
            </a:r>
            <a:endParaRPr lang="en-US" sz="1600" b="1" dirty="0">
              <a:latin typeface="Arial" pitchFamily="34" charset="0"/>
              <a:cs typeface="Arial" pitchFamily="34" charset="0"/>
            </a:endParaRPr>
          </a:p>
        </p:txBody>
      </p:sp>
      <p:cxnSp>
        <p:nvCxnSpPr>
          <p:cNvPr id="10" name="Straight Arrow Connector 9"/>
          <p:cNvCxnSpPr/>
          <p:nvPr/>
        </p:nvCxnSpPr>
        <p:spPr>
          <a:xfrm>
            <a:off x="5029200" y="4419600"/>
            <a:ext cx="9906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24600" y="3048000"/>
            <a:ext cx="2438400" cy="1569660"/>
          </a:xfrm>
          <a:prstGeom prst="rect">
            <a:avLst/>
          </a:prstGeom>
          <a:noFill/>
        </p:spPr>
        <p:txBody>
          <a:bodyPr wrap="square" rtlCol="0">
            <a:spAutoFit/>
          </a:bodyPr>
          <a:lstStyle/>
          <a:p>
            <a:r>
              <a:rPr lang="en-US" sz="1600" b="1" dirty="0" smtClean="0">
                <a:latin typeface="Arial" pitchFamily="34" charset="0"/>
                <a:cs typeface="Arial" pitchFamily="34" charset="0"/>
              </a:rPr>
              <a:t>Then calculate the probability that you will obtain a X</a:t>
            </a:r>
            <a:r>
              <a:rPr lang="en-US" sz="1600" b="1" baseline="30000" dirty="0" smtClean="0">
                <a:latin typeface="Arial" pitchFamily="34" charset="0"/>
                <a:cs typeface="Arial" pitchFamily="34" charset="0"/>
              </a:rPr>
              <a:t>2</a:t>
            </a:r>
            <a:r>
              <a:rPr lang="en-US" sz="1600" b="1" dirty="0" smtClean="0">
                <a:latin typeface="Arial" pitchFamily="34" charset="0"/>
                <a:cs typeface="Arial" pitchFamily="34" charset="0"/>
              </a:rPr>
              <a:t> = 19.33 from the chi-distribution with a  </a:t>
            </a:r>
            <a:r>
              <a:rPr lang="en-US" sz="1600" b="1" dirty="0" err="1" smtClean="0">
                <a:latin typeface="Arial" pitchFamily="34" charset="0"/>
                <a:cs typeface="Arial" pitchFamily="34" charset="0"/>
              </a:rPr>
              <a:t>df</a:t>
            </a:r>
            <a:r>
              <a:rPr lang="en-US" sz="1600" b="1" dirty="0" smtClean="0">
                <a:latin typeface="Arial" pitchFamily="34" charset="0"/>
                <a:cs typeface="Arial" pitchFamily="34" charset="0"/>
              </a:rPr>
              <a:t>=1 (</a:t>
            </a:r>
            <a:r>
              <a:rPr lang="en-US" sz="1600" b="1" dirty="0" err="1" smtClean="0">
                <a:latin typeface="Arial" pitchFamily="34" charset="0"/>
                <a:cs typeface="Arial" pitchFamily="34" charset="0"/>
              </a:rPr>
              <a:t>df</a:t>
            </a:r>
            <a:r>
              <a:rPr lang="en-US" sz="1600" b="1" dirty="0" smtClean="0">
                <a:latin typeface="Arial" pitchFamily="34" charset="0"/>
                <a:cs typeface="Arial" pitchFamily="34" charset="0"/>
              </a:rPr>
              <a:t> = (r-1)(c-1) </a:t>
            </a:r>
            <a:endParaRPr lang="en-US" sz="1600" b="1" dirty="0">
              <a:latin typeface="Arial" pitchFamily="34" charset="0"/>
              <a:cs typeface="Arial" pitchFamily="34" charset="0"/>
            </a:endParaRPr>
          </a:p>
        </p:txBody>
      </p:sp>
      <p:pic>
        <p:nvPicPr>
          <p:cNvPr id="12" name="Picture 11" descr="chi distribution with P value.jpg"/>
          <p:cNvPicPr>
            <a:picLocks noChangeAspect="1"/>
          </p:cNvPicPr>
          <p:nvPr/>
        </p:nvPicPr>
        <p:blipFill>
          <a:blip r:embed="rId7" cstate="print"/>
          <a:stretch>
            <a:fillRect/>
          </a:stretch>
        </p:blipFill>
        <p:spPr>
          <a:xfrm>
            <a:off x="6248400" y="4876800"/>
            <a:ext cx="2164814" cy="12477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33</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pic>
        <p:nvPicPr>
          <p:cNvPr id="4" name="Picture 3" descr="Module03-03contingency.png"/>
          <p:cNvPicPr>
            <a:picLocks noChangeAspect="1"/>
          </p:cNvPicPr>
          <p:nvPr/>
        </p:nvPicPr>
        <p:blipFill>
          <a:blip r:embed="rId3" cstate="print"/>
          <a:stretch>
            <a:fillRect/>
          </a:stretch>
        </p:blipFill>
        <p:spPr>
          <a:xfrm>
            <a:off x="685800" y="914400"/>
            <a:ext cx="7772400" cy="5661463"/>
          </a:xfrm>
          <a:prstGeom prst="rect">
            <a:avLst/>
          </a:prstGeom>
        </p:spPr>
      </p:pic>
      <p:sp>
        <p:nvSpPr>
          <p:cNvPr id="5" name="TextBox 4"/>
          <p:cNvSpPr txBox="1"/>
          <p:nvPr/>
        </p:nvSpPr>
        <p:spPr>
          <a:xfrm>
            <a:off x="914400" y="2590800"/>
            <a:ext cx="7010400" cy="461665"/>
          </a:xfrm>
          <a:prstGeom prst="rect">
            <a:avLst/>
          </a:prstGeom>
          <a:noFill/>
        </p:spPr>
        <p:txBody>
          <a:bodyPr wrap="square" rtlCol="0">
            <a:spAutoFit/>
          </a:bodyPr>
          <a:lstStyle/>
          <a:p>
            <a:r>
              <a:rPr lang="en-US" sz="2400" b="1" dirty="0" err="1" smtClean="0">
                <a:latin typeface="Arial" pitchFamily="34" charset="0"/>
                <a:cs typeface="Arial" pitchFamily="34" charset="0"/>
              </a:rPr>
              <a:t>chisq.test</a:t>
            </a:r>
            <a:r>
              <a:rPr lang="en-US" sz="2400" b="1" dirty="0" smtClean="0">
                <a:latin typeface="Arial" pitchFamily="34" charset="0"/>
                <a:cs typeface="Arial" pitchFamily="34" charset="0"/>
              </a:rPr>
              <a:t>(matrix or table)</a:t>
            </a:r>
            <a:endParaRPr lang="en-US" sz="2400" b="1" dirty="0">
              <a:latin typeface="Arial" pitchFamily="34" charset="0"/>
              <a:cs typeface="Arial"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34</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pic>
        <p:nvPicPr>
          <p:cNvPr id="4" name="Picture 3" descr="chisq documentation.jpg"/>
          <p:cNvPicPr>
            <a:picLocks noChangeAspect="1"/>
          </p:cNvPicPr>
          <p:nvPr/>
        </p:nvPicPr>
        <p:blipFill>
          <a:blip r:embed="rId3" cstate="print"/>
          <a:stretch>
            <a:fillRect/>
          </a:stretch>
        </p:blipFill>
        <p:spPr>
          <a:xfrm>
            <a:off x="381000" y="1066800"/>
            <a:ext cx="7543800" cy="2897135"/>
          </a:xfrm>
          <a:prstGeom prst="rect">
            <a:avLst/>
          </a:prstGeom>
        </p:spPr>
      </p:pic>
      <p:cxnSp>
        <p:nvCxnSpPr>
          <p:cNvPr id="6" name="Straight Connector 5"/>
          <p:cNvCxnSpPr/>
          <p:nvPr/>
        </p:nvCxnSpPr>
        <p:spPr>
          <a:xfrm>
            <a:off x="1828800" y="2819400"/>
            <a:ext cx="3048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495800" y="3733800"/>
            <a:ext cx="45720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953000" y="3505200"/>
            <a:ext cx="3276600" cy="738664"/>
          </a:xfrm>
          <a:prstGeom prst="rect">
            <a:avLst/>
          </a:prstGeom>
          <a:noFill/>
        </p:spPr>
        <p:txBody>
          <a:bodyPr wrap="square" rtlCol="0">
            <a:spAutoFit/>
          </a:bodyPr>
          <a:lstStyle/>
          <a:p>
            <a:r>
              <a:rPr lang="en-US" sz="1400" b="1" dirty="0" smtClean="0">
                <a:latin typeface="Arial" pitchFamily="34" charset="0"/>
                <a:cs typeface="Arial" pitchFamily="34" charset="0"/>
              </a:rPr>
              <a:t>Will calculate from your data unless your random probabilities depend on some factor not given in the table</a:t>
            </a:r>
            <a:endParaRPr lang="en-US" sz="1400" b="1" dirty="0">
              <a:latin typeface="Arial" pitchFamily="34" charset="0"/>
              <a:cs typeface="Arial" pitchFamily="34" charset="0"/>
            </a:endParaRPr>
          </a:p>
        </p:txBody>
      </p:sp>
      <p:pic>
        <p:nvPicPr>
          <p:cNvPr id="2050" name="Picture 2"/>
          <p:cNvPicPr>
            <a:picLocks noChangeAspect="1" noChangeArrowheads="1"/>
          </p:cNvPicPr>
          <p:nvPr/>
        </p:nvPicPr>
        <p:blipFill>
          <a:blip r:embed="rId4" cstate="print"/>
          <a:srcRect/>
          <a:stretch>
            <a:fillRect/>
          </a:stretch>
        </p:blipFill>
        <p:spPr bwMode="auto">
          <a:xfrm>
            <a:off x="5029200" y="4953000"/>
            <a:ext cx="4114800" cy="1042416"/>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228600" y="4953000"/>
            <a:ext cx="4676182" cy="804862"/>
          </a:xfrm>
          <a:prstGeom prst="rect">
            <a:avLst/>
          </a:prstGeom>
          <a:noFill/>
          <a:ln w="9525">
            <a:noFill/>
            <a:miter lim="800000"/>
            <a:headEnd/>
            <a:tailEnd/>
          </a:ln>
        </p:spPr>
      </p:pic>
      <p:sp>
        <p:nvSpPr>
          <p:cNvPr id="14" name="TextBox 13"/>
          <p:cNvSpPr txBox="1"/>
          <p:nvPr/>
        </p:nvSpPr>
        <p:spPr>
          <a:xfrm>
            <a:off x="152400" y="4419600"/>
            <a:ext cx="4343400" cy="523220"/>
          </a:xfrm>
          <a:prstGeom prst="rect">
            <a:avLst/>
          </a:prstGeom>
          <a:noFill/>
        </p:spPr>
        <p:txBody>
          <a:bodyPr wrap="square" rtlCol="0">
            <a:spAutoFit/>
          </a:bodyPr>
          <a:lstStyle/>
          <a:p>
            <a:r>
              <a:rPr lang="en-US" sz="1400" b="1" dirty="0" smtClean="0">
                <a:latin typeface="Arial" pitchFamily="34" charset="0"/>
                <a:cs typeface="Arial" pitchFamily="34" charset="0"/>
              </a:rPr>
              <a:t>Assuming that flowers have different abundances</a:t>
            </a:r>
            <a:endParaRPr lang="en-US" sz="1400" b="1" dirty="0">
              <a:latin typeface="Arial" pitchFamily="34" charset="0"/>
              <a:cs typeface="Arial" pitchFamily="34" charset="0"/>
            </a:endParaRPr>
          </a:p>
        </p:txBody>
      </p:sp>
      <p:sp>
        <p:nvSpPr>
          <p:cNvPr id="15" name="TextBox 14"/>
          <p:cNvSpPr txBox="1"/>
          <p:nvPr/>
        </p:nvSpPr>
        <p:spPr>
          <a:xfrm>
            <a:off x="4953000" y="4419600"/>
            <a:ext cx="3962400" cy="523220"/>
          </a:xfrm>
          <a:prstGeom prst="rect">
            <a:avLst/>
          </a:prstGeom>
          <a:noFill/>
        </p:spPr>
        <p:txBody>
          <a:bodyPr wrap="square" rtlCol="0">
            <a:spAutoFit/>
          </a:bodyPr>
          <a:lstStyle/>
          <a:p>
            <a:r>
              <a:rPr lang="en-US" sz="1400" b="1" dirty="0" smtClean="0">
                <a:latin typeface="Arial" pitchFamily="34" charset="0"/>
                <a:cs typeface="Arial" pitchFamily="34" charset="0"/>
              </a:rPr>
              <a:t>Assuming that all flowers are equally abundant</a:t>
            </a:r>
            <a:endParaRPr lang="en-US" sz="1400" b="1" dirty="0">
              <a:latin typeface="Arial" pitchFamily="34" charset="0"/>
              <a:cs typeface="Arial"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35</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pic>
        <p:nvPicPr>
          <p:cNvPr id="4" name="Picture 3" descr="t_test pairs.jpg"/>
          <p:cNvPicPr>
            <a:picLocks noChangeAspect="1"/>
          </p:cNvPicPr>
          <p:nvPr/>
        </p:nvPicPr>
        <p:blipFill>
          <a:blip r:embed="rId3" cstate="print"/>
          <a:stretch>
            <a:fillRect/>
          </a:stretch>
        </p:blipFill>
        <p:spPr>
          <a:xfrm>
            <a:off x="990600" y="1066800"/>
            <a:ext cx="6894043" cy="496728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36</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pic>
        <p:nvPicPr>
          <p:cNvPr id="5" name="Picture 4" descr="Module03-08scatterplot.png"/>
          <p:cNvPicPr>
            <a:picLocks noChangeAspect="1"/>
          </p:cNvPicPr>
          <p:nvPr/>
        </p:nvPicPr>
        <p:blipFill>
          <a:blip r:embed="rId3" cstate="print"/>
          <a:stretch>
            <a:fillRect/>
          </a:stretch>
        </p:blipFill>
        <p:spPr>
          <a:xfrm>
            <a:off x="2895600" y="2057400"/>
            <a:ext cx="5715000" cy="4184196"/>
          </a:xfrm>
          <a:prstGeom prst="rect">
            <a:avLst/>
          </a:prstGeom>
        </p:spPr>
      </p:pic>
      <p:pic>
        <p:nvPicPr>
          <p:cNvPr id="4" name="Picture 3" descr="paired-table.jpg"/>
          <p:cNvPicPr>
            <a:picLocks noChangeAspect="1"/>
          </p:cNvPicPr>
          <p:nvPr/>
        </p:nvPicPr>
        <p:blipFill>
          <a:blip r:embed="rId4" cstate="print"/>
          <a:stretch>
            <a:fillRect/>
          </a:stretch>
        </p:blipFill>
        <p:spPr>
          <a:xfrm>
            <a:off x="0" y="838200"/>
            <a:ext cx="4803239" cy="294798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37</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pic>
        <p:nvPicPr>
          <p:cNvPr id="4" name="Picture 3" descr="hypothesis-testing-horiz.jpg"/>
          <p:cNvPicPr>
            <a:picLocks noChangeAspect="1"/>
          </p:cNvPicPr>
          <p:nvPr/>
        </p:nvPicPr>
        <p:blipFill>
          <a:blip r:embed="rId3" cstate="print"/>
          <a:stretch>
            <a:fillRect/>
          </a:stretch>
        </p:blipFill>
        <p:spPr>
          <a:xfrm>
            <a:off x="1066800" y="914400"/>
            <a:ext cx="6629400" cy="2268400"/>
          </a:xfrm>
          <a:prstGeom prst="rect">
            <a:avLst/>
          </a:prstGeom>
        </p:spPr>
      </p:pic>
      <p:cxnSp>
        <p:nvCxnSpPr>
          <p:cNvPr id="6" name="Straight Arrow Connector 5"/>
          <p:cNvCxnSpPr/>
          <p:nvPr/>
        </p:nvCxnSpPr>
        <p:spPr>
          <a:xfrm flipH="1">
            <a:off x="1447800" y="3048000"/>
            <a:ext cx="1295400" cy="685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28600" y="4038600"/>
            <a:ext cx="5334000" cy="612577"/>
            <a:chOff x="533400" y="4114800"/>
            <a:chExt cx="5334000" cy="612577"/>
          </a:xfrm>
        </p:grpSpPr>
        <p:sp>
          <p:nvSpPr>
            <p:cNvPr id="7" name="TextBox 6"/>
            <p:cNvSpPr txBox="1"/>
            <p:nvPr/>
          </p:nvSpPr>
          <p:spPr>
            <a:xfrm>
              <a:off x="533400" y="4114800"/>
              <a:ext cx="3505200" cy="369332"/>
            </a:xfrm>
            <a:prstGeom prst="rect">
              <a:avLst/>
            </a:prstGeom>
            <a:noFill/>
          </p:spPr>
          <p:txBody>
            <a:bodyPr wrap="square" rtlCol="0">
              <a:spAutoFit/>
            </a:bodyPr>
            <a:lstStyle/>
            <a:p>
              <a:r>
                <a:rPr lang="en-US" b="1" dirty="0" smtClean="0">
                  <a:latin typeface="Arial" pitchFamily="34" charset="0"/>
                  <a:cs typeface="Arial" pitchFamily="34" charset="0"/>
                </a:rPr>
                <a:t>t = </a:t>
              </a:r>
              <a:endParaRPr lang="en-US" b="1" dirty="0">
                <a:latin typeface="Arial" pitchFamily="34" charset="0"/>
                <a:cs typeface="Arial" pitchFamily="34" charset="0"/>
              </a:endParaRPr>
            </a:p>
          </p:txBody>
        </p:sp>
        <p:sp>
          <p:nvSpPr>
            <p:cNvPr id="8" name="TextBox 7"/>
            <p:cNvSpPr txBox="1"/>
            <p:nvPr/>
          </p:nvSpPr>
          <p:spPr>
            <a:xfrm>
              <a:off x="914400" y="4114800"/>
              <a:ext cx="4953000" cy="307777"/>
            </a:xfrm>
            <a:prstGeom prst="rect">
              <a:avLst/>
            </a:prstGeom>
            <a:noFill/>
          </p:spPr>
          <p:txBody>
            <a:bodyPr wrap="square" rtlCol="0">
              <a:spAutoFit/>
            </a:bodyPr>
            <a:lstStyle/>
            <a:p>
              <a:r>
                <a:rPr lang="en-US" sz="1400" b="1" dirty="0" smtClean="0">
                  <a:latin typeface="Arial" pitchFamily="34" charset="0"/>
                  <a:cs typeface="Arial" pitchFamily="34" charset="0"/>
                </a:rPr>
                <a:t>difference in means – expected difference</a:t>
              </a:r>
              <a:endParaRPr lang="en-US" sz="1400" b="1" dirty="0">
                <a:latin typeface="Arial" pitchFamily="34" charset="0"/>
                <a:cs typeface="Arial" pitchFamily="34" charset="0"/>
              </a:endParaRPr>
            </a:p>
          </p:txBody>
        </p:sp>
        <p:cxnSp>
          <p:nvCxnSpPr>
            <p:cNvPr id="10" name="Straight Connector 9"/>
            <p:cNvCxnSpPr/>
            <p:nvPr/>
          </p:nvCxnSpPr>
          <p:spPr>
            <a:xfrm flipH="1">
              <a:off x="990600" y="4419600"/>
              <a:ext cx="3200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43000" y="4419600"/>
              <a:ext cx="3276600" cy="307777"/>
            </a:xfrm>
            <a:prstGeom prst="rect">
              <a:avLst/>
            </a:prstGeom>
            <a:noFill/>
          </p:spPr>
          <p:txBody>
            <a:bodyPr wrap="square" rtlCol="0">
              <a:spAutoFit/>
            </a:bodyPr>
            <a:lstStyle/>
            <a:p>
              <a:r>
                <a:rPr lang="en-US" sz="1400" b="1" dirty="0" smtClean="0">
                  <a:latin typeface="Arial" pitchFamily="34" charset="0"/>
                  <a:cs typeface="Arial" pitchFamily="34" charset="0"/>
                </a:rPr>
                <a:t>standard </a:t>
              </a:r>
              <a:r>
                <a:rPr lang="en-US" sz="1400" b="1" dirty="0" smtClean="0">
                  <a:latin typeface="Arial" pitchFamily="34" charset="0"/>
                  <a:cs typeface="Arial" pitchFamily="34" charset="0"/>
                </a:rPr>
                <a:t>error of mean difference</a:t>
              </a:r>
              <a:endParaRPr lang="en-US" sz="1400" b="1" dirty="0">
                <a:latin typeface="Arial" pitchFamily="34" charset="0"/>
                <a:cs typeface="Arial" pitchFamily="34" charset="0"/>
              </a:endParaRPr>
            </a:p>
          </p:txBody>
        </p:sp>
      </p:grpSp>
      <p:sp>
        <p:nvSpPr>
          <p:cNvPr id="13" name="TextBox 12"/>
          <p:cNvSpPr txBox="1"/>
          <p:nvPr/>
        </p:nvSpPr>
        <p:spPr>
          <a:xfrm>
            <a:off x="381000" y="3733800"/>
            <a:ext cx="2590800" cy="338554"/>
          </a:xfrm>
          <a:prstGeom prst="rect">
            <a:avLst/>
          </a:prstGeom>
          <a:noFill/>
        </p:spPr>
        <p:txBody>
          <a:bodyPr wrap="square" rtlCol="0">
            <a:spAutoFit/>
          </a:bodyPr>
          <a:lstStyle/>
          <a:p>
            <a:r>
              <a:rPr lang="en-US" sz="1600" b="1" dirty="0" smtClean="0">
                <a:latin typeface="Arial" pitchFamily="34" charset="0"/>
                <a:cs typeface="Arial" pitchFamily="34" charset="0"/>
              </a:rPr>
              <a:t>Test statistic</a:t>
            </a:r>
            <a:endParaRPr lang="en-US" sz="1600" b="1" dirty="0">
              <a:latin typeface="Arial" pitchFamily="34" charset="0"/>
              <a:cs typeface="Arial" pitchFamily="34" charset="0"/>
            </a:endParaRPr>
          </a:p>
        </p:txBody>
      </p:sp>
      <p:cxnSp>
        <p:nvCxnSpPr>
          <p:cNvPr id="17" name="Straight Connector 16"/>
          <p:cNvCxnSpPr/>
          <p:nvPr/>
        </p:nvCxnSpPr>
        <p:spPr>
          <a:xfrm>
            <a:off x="4343400" y="29718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343400" y="365760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800600" y="3657600"/>
            <a:ext cx="0" cy="1143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3" name="Picture 22" descr="t distribution.png"/>
          <p:cNvPicPr>
            <a:picLocks noChangeAspect="1"/>
          </p:cNvPicPr>
          <p:nvPr/>
        </p:nvPicPr>
        <p:blipFill>
          <a:blip r:embed="rId4" cstate="print"/>
          <a:stretch>
            <a:fillRect/>
          </a:stretch>
        </p:blipFill>
        <p:spPr>
          <a:xfrm>
            <a:off x="3733800" y="4800600"/>
            <a:ext cx="1828800" cy="1828800"/>
          </a:xfrm>
          <a:prstGeom prst="rect">
            <a:avLst/>
          </a:prstGeom>
        </p:spPr>
      </p:pic>
      <p:cxnSp>
        <p:nvCxnSpPr>
          <p:cNvPr id="25" name="Straight Arrow Connector 24"/>
          <p:cNvCxnSpPr/>
          <p:nvPr/>
        </p:nvCxnSpPr>
        <p:spPr>
          <a:xfrm>
            <a:off x="5638800" y="3048000"/>
            <a:ext cx="762000" cy="1295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8" name="Picture 27" descr="t distribution with p value.jpg"/>
          <p:cNvPicPr>
            <a:picLocks noChangeAspect="1"/>
          </p:cNvPicPr>
          <p:nvPr/>
        </p:nvPicPr>
        <p:blipFill>
          <a:blip r:embed="rId5" cstate="print"/>
          <a:stretch>
            <a:fillRect/>
          </a:stretch>
        </p:blipFill>
        <p:spPr>
          <a:xfrm>
            <a:off x="6477000" y="4343400"/>
            <a:ext cx="1905000" cy="1905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38</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381000" y="1371600"/>
            <a:ext cx="8365891" cy="4419600"/>
          </a:xfrm>
          <a:prstGeom prst="rect">
            <a:avLst/>
          </a:prstGeom>
          <a:noFill/>
          <a:ln w="9525">
            <a:noFill/>
            <a:miter lim="800000"/>
            <a:headEnd/>
            <a:tailEnd/>
          </a:ln>
        </p:spPr>
      </p:pic>
      <p:sp>
        <p:nvSpPr>
          <p:cNvPr id="4" name="TextBox 3"/>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39</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pic>
        <p:nvPicPr>
          <p:cNvPr id="4" name="Picture 3" descr="unpaired-table.jpg"/>
          <p:cNvPicPr>
            <a:picLocks noChangeAspect="1"/>
          </p:cNvPicPr>
          <p:nvPr/>
        </p:nvPicPr>
        <p:blipFill>
          <a:blip r:embed="rId3" cstate="print"/>
          <a:stretch>
            <a:fillRect/>
          </a:stretch>
        </p:blipFill>
        <p:spPr>
          <a:xfrm>
            <a:off x="609600" y="1295400"/>
            <a:ext cx="7620000" cy="46767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4</a:t>
            </a:fld>
            <a:endParaRPr lang="en-US" dirty="0"/>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1: Importing Data</a:t>
            </a:r>
            <a:endParaRPr lang="en-US" sz="4000" b="1" dirty="0">
              <a:latin typeface="Arial" pitchFamily="34" charset="0"/>
              <a:cs typeface="Arial" pitchFamily="34" charset="0"/>
            </a:endParaRPr>
          </a:p>
        </p:txBody>
      </p:sp>
      <p:pic>
        <p:nvPicPr>
          <p:cNvPr id="5" name="Picture 4" descr="importing data.jpg"/>
          <p:cNvPicPr>
            <a:picLocks noChangeAspect="1"/>
          </p:cNvPicPr>
          <p:nvPr/>
        </p:nvPicPr>
        <p:blipFill>
          <a:blip r:embed="rId3" cstate="print"/>
          <a:stretch>
            <a:fillRect/>
          </a:stretch>
        </p:blipFill>
        <p:spPr>
          <a:xfrm>
            <a:off x="381000" y="1295400"/>
            <a:ext cx="8158656" cy="4333352"/>
          </a:xfrm>
          <a:prstGeom prst="rect">
            <a:avLst/>
          </a:prstGeom>
        </p:spPr>
      </p:pic>
      <p:sp>
        <p:nvSpPr>
          <p:cNvPr id="6" name="TextBox 5"/>
          <p:cNvSpPr txBox="1"/>
          <p:nvPr/>
        </p:nvSpPr>
        <p:spPr>
          <a:xfrm>
            <a:off x="533400" y="5715000"/>
            <a:ext cx="7848600" cy="369332"/>
          </a:xfrm>
          <a:prstGeom prst="rect">
            <a:avLst/>
          </a:prstGeom>
          <a:noFill/>
        </p:spPr>
        <p:txBody>
          <a:bodyPr wrap="square" rtlCol="0">
            <a:spAutoFit/>
          </a:bodyPr>
          <a:lstStyle/>
          <a:p>
            <a:r>
              <a:rPr lang="en-US" dirty="0" err="1" smtClean="0">
                <a:latin typeface="Arial" pitchFamily="34" charset="0"/>
                <a:cs typeface="Arial" pitchFamily="34" charset="0"/>
              </a:rPr>
              <a:t>moddata</a:t>
            </a:r>
            <a:r>
              <a:rPr lang="en-US" dirty="0" smtClean="0">
                <a:latin typeface="Arial" pitchFamily="34" charset="0"/>
                <a:cs typeface="Arial" pitchFamily="34" charset="0"/>
              </a:rPr>
              <a:t> </a:t>
            </a:r>
            <a:r>
              <a:rPr lang="en-US" b="1" dirty="0" smtClean="0">
                <a:latin typeface="Arial" pitchFamily="34" charset="0"/>
                <a:cs typeface="Arial" pitchFamily="34" charset="0"/>
              </a:rPr>
              <a:t>&lt;-</a:t>
            </a:r>
            <a:r>
              <a:rPr lang="en-US" dirty="0" smtClean="0">
                <a:latin typeface="Arial" pitchFamily="34" charset="0"/>
                <a:cs typeface="Arial" pitchFamily="34" charset="0"/>
              </a:rPr>
              <a:t> read.xls(“Module 2 data.xlsx”) </a:t>
            </a:r>
            <a:endParaRPr lang="en-US" dirty="0">
              <a:latin typeface="Arial" pitchFamily="34" charset="0"/>
              <a:cs typeface="Arial" pitchFamily="34" charset="0"/>
            </a:endParaRPr>
          </a:p>
        </p:txBody>
      </p:sp>
      <p:cxnSp>
        <p:nvCxnSpPr>
          <p:cNvPr id="8" name="Straight Arrow Connector 7"/>
          <p:cNvCxnSpPr/>
          <p:nvPr/>
        </p:nvCxnSpPr>
        <p:spPr>
          <a:xfrm flipH="1" flipV="1">
            <a:off x="1752600" y="6019800"/>
            <a:ext cx="457200" cy="304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209800" y="6172200"/>
            <a:ext cx="5410200" cy="369332"/>
          </a:xfrm>
          <a:prstGeom prst="rect">
            <a:avLst/>
          </a:prstGeom>
          <a:noFill/>
        </p:spPr>
        <p:txBody>
          <a:bodyPr wrap="square" rtlCol="0">
            <a:spAutoFit/>
          </a:bodyPr>
          <a:lstStyle/>
          <a:p>
            <a:r>
              <a:rPr lang="en-US" dirty="0" smtClean="0">
                <a:latin typeface="Arial" pitchFamily="34" charset="0"/>
                <a:cs typeface="Arial" pitchFamily="34" charset="0"/>
              </a:rPr>
              <a:t>assignment symbol</a:t>
            </a:r>
            <a:endParaRPr lang="en-US" dirty="0">
              <a:latin typeface="Arial" pitchFamily="34" charset="0"/>
              <a:cs typeface="Arial" pitchFamily="34" charset="0"/>
            </a:endParaRPr>
          </a:p>
        </p:txBody>
      </p:sp>
      <p:cxnSp>
        <p:nvCxnSpPr>
          <p:cNvPr id="14" name="Straight Arrow Connector 13"/>
          <p:cNvCxnSpPr/>
          <p:nvPr/>
        </p:nvCxnSpPr>
        <p:spPr>
          <a:xfrm flipV="1">
            <a:off x="914400" y="6019800"/>
            <a:ext cx="304800" cy="228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4800" y="6172200"/>
            <a:ext cx="1828800" cy="369332"/>
          </a:xfrm>
          <a:prstGeom prst="rect">
            <a:avLst/>
          </a:prstGeom>
          <a:noFill/>
        </p:spPr>
        <p:txBody>
          <a:bodyPr wrap="square" rtlCol="0">
            <a:spAutoFit/>
          </a:bodyPr>
          <a:lstStyle/>
          <a:p>
            <a:r>
              <a:rPr lang="en-US" dirty="0" smtClean="0">
                <a:latin typeface="Arial" pitchFamily="34" charset="0"/>
                <a:cs typeface="Arial" pitchFamily="34" charset="0"/>
              </a:rPr>
              <a:t>variable</a:t>
            </a:r>
            <a:endParaRPr lang="en-US"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40</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pic>
        <p:nvPicPr>
          <p:cNvPr id="4" name="Picture 3" descr="hypothesis-testing-horiz.jpg"/>
          <p:cNvPicPr>
            <a:picLocks noChangeAspect="1"/>
          </p:cNvPicPr>
          <p:nvPr/>
        </p:nvPicPr>
        <p:blipFill>
          <a:blip r:embed="rId3" cstate="print"/>
          <a:stretch>
            <a:fillRect/>
          </a:stretch>
        </p:blipFill>
        <p:spPr>
          <a:xfrm>
            <a:off x="1066800" y="914400"/>
            <a:ext cx="6629400" cy="2268400"/>
          </a:xfrm>
          <a:prstGeom prst="rect">
            <a:avLst/>
          </a:prstGeom>
        </p:spPr>
      </p:pic>
      <p:cxnSp>
        <p:nvCxnSpPr>
          <p:cNvPr id="6" name="Straight Arrow Connector 5"/>
          <p:cNvCxnSpPr/>
          <p:nvPr/>
        </p:nvCxnSpPr>
        <p:spPr>
          <a:xfrm flipH="1">
            <a:off x="1447800" y="3048000"/>
            <a:ext cx="1295400" cy="685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11"/>
          <p:cNvGrpSpPr/>
          <p:nvPr/>
        </p:nvGrpSpPr>
        <p:grpSpPr>
          <a:xfrm>
            <a:off x="228600" y="4038600"/>
            <a:ext cx="5334000" cy="612577"/>
            <a:chOff x="533400" y="4114800"/>
            <a:chExt cx="5334000" cy="612577"/>
          </a:xfrm>
        </p:grpSpPr>
        <p:sp>
          <p:nvSpPr>
            <p:cNvPr id="7" name="TextBox 6"/>
            <p:cNvSpPr txBox="1"/>
            <p:nvPr/>
          </p:nvSpPr>
          <p:spPr>
            <a:xfrm>
              <a:off x="533400" y="4114800"/>
              <a:ext cx="3505200" cy="369332"/>
            </a:xfrm>
            <a:prstGeom prst="rect">
              <a:avLst/>
            </a:prstGeom>
            <a:noFill/>
          </p:spPr>
          <p:txBody>
            <a:bodyPr wrap="square" rtlCol="0">
              <a:spAutoFit/>
            </a:bodyPr>
            <a:lstStyle/>
            <a:p>
              <a:r>
                <a:rPr lang="en-US" b="1" dirty="0" smtClean="0">
                  <a:latin typeface="Arial" pitchFamily="34" charset="0"/>
                  <a:cs typeface="Arial" pitchFamily="34" charset="0"/>
                </a:rPr>
                <a:t>t = </a:t>
              </a:r>
              <a:endParaRPr lang="en-US" b="1" dirty="0">
                <a:latin typeface="Arial" pitchFamily="34" charset="0"/>
                <a:cs typeface="Arial" pitchFamily="34" charset="0"/>
              </a:endParaRPr>
            </a:p>
          </p:txBody>
        </p:sp>
        <p:sp>
          <p:nvSpPr>
            <p:cNvPr id="8" name="TextBox 7"/>
            <p:cNvSpPr txBox="1"/>
            <p:nvPr/>
          </p:nvSpPr>
          <p:spPr>
            <a:xfrm>
              <a:off x="914400" y="4114800"/>
              <a:ext cx="4953000" cy="307777"/>
            </a:xfrm>
            <a:prstGeom prst="rect">
              <a:avLst/>
            </a:prstGeom>
            <a:noFill/>
          </p:spPr>
          <p:txBody>
            <a:bodyPr wrap="square" rtlCol="0">
              <a:spAutoFit/>
            </a:bodyPr>
            <a:lstStyle/>
            <a:p>
              <a:r>
                <a:rPr lang="en-US" sz="1400" b="1" dirty="0" smtClean="0">
                  <a:latin typeface="Arial" pitchFamily="34" charset="0"/>
                  <a:cs typeface="Arial" pitchFamily="34" charset="0"/>
                </a:rPr>
                <a:t>treatment1_mean – treatment2_mean</a:t>
              </a:r>
              <a:endParaRPr lang="en-US" sz="1400" b="1" dirty="0">
                <a:latin typeface="Arial" pitchFamily="34" charset="0"/>
                <a:cs typeface="Arial" pitchFamily="34" charset="0"/>
              </a:endParaRPr>
            </a:p>
          </p:txBody>
        </p:sp>
        <p:cxnSp>
          <p:nvCxnSpPr>
            <p:cNvPr id="10" name="Straight Connector 9"/>
            <p:cNvCxnSpPr/>
            <p:nvPr/>
          </p:nvCxnSpPr>
          <p:spPr>
            <a:xfrm flipH="1">
              <a:off x="990600" y="4419600"/>
              <a:ext cx="3200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43000" y="4419600"/>
              <a:ext cx="3276600" cy="307777"/>
            </a:xfrm>
            <a:prstGeom prst="rect">
              <a:avLst/>
            </a:prstGeom>
            <a:noFill/>
          </p:spPr>
          <p:txBody>
            <a:bodyPr wrap="square" rtlCol="0">
              <a:spAutoFit/>
            </a:bodyPr>
            <a:lstStyle/>
            <a:p>
              <a:r>
                <a:rPr lang="en-US" sz="1400" b="1" dirty="0" smtClean="0">
                  <a:latin typeface="Arial" pitchFamily="34" charset="0"/>
                  <a:cs typeface="Arial" pitchFamily="34" charset="0"/>
                </a:rPr>
                <a:t>standard </a:t>
              </a:r>
              <a:r>
                <a:rPr lang="en-US" sz="1400" b="1" dirty="0" smtClean="0">
                  <a:latin typeface="Arial" pitchFamily="34" charset="0"/>
                  <a:cs typeface="Arial" pitchFamily="34" charset="0"/>
                </a:rPr>
                <a:t>error of mean difference</a:t>
              </a:r>
              <a:endParaRPr lang="en-US" sz="1400" b="1" dirty="0">
                <a:latin typeface="Arial" pitchFamily="34" charset="0"/>
                <a:cs typeface="Arial" pitchFamily="34" charset="0"/>
              </a:endParaRPr>
            </a:p>
          </p:txBody>
        </p:sp>
      </p:grpSp>
      <p:sp>
        <p:nvSpPr>
          <p:cNvPr id="13" name="TextBox 12"/>
          <p:cNvSpPr txBox="1"/>
          <p:nvPr/>
        </p:nvSpPr>
        <p:spPr>
          <a:xfrm>
            <a:off x="381000" y="3733800"/>
            <a:ext cx="2590800" cy="338554"/>
          </a:xfrm>
          <a:prstGeom prst="rect">
            <a:avLst/>
          </a:prstGeom>
          <a:noFill/>
        </p:spPr>
        <p:txBody>
          <a:bodyPr wrap="square" rtlCol="0">
            <a:spAutoFit/>
          </a:bodyPr>
          <a:lstStyle/>
          <a:p>
            <a:r>
              <a:rPr lang="en-US" sz="1600" b="1" dirty="0" smtClean="0">
                <a:latin typeface="Arial" pitchFamily="34" charset="0"/>
                <a:cs typeface="Arial" pitchFamily="34" charset="0"/>
              </a:rPr>
              <a:t>Test statistic</a:t>
            </a:r>
            <a:endParaRPr lang="en-US" sz="1600" b="1" dirty="0">
              <a:latin typeface="Arial" pitchFamily="34" charset="0"/>
              <a:cs typeface="Arial" pitchFamily="34" charset="0"/>
            </a:endParaRPr>
          </a:p>
        </p:txBody>
      </p:sp>
      <p:cxnSp>
        <p:nvCxnSpPr>
          <p:cNvPr id="17" name="Straight Connector 16"/>
          <p:cNvCxnSpPr/>
          <p:nvPr/>
        </p:nvCxnSpPr>
        <p:spPr>
          <a:xfrm>
            <a:off x="4343400" y="29718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343400" y="365760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800600" y="3657600"/>
            <a:ext cx="0" cy="1143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3" name="Picture 22" descr="t distribution.png"/>
          <p:cNvPicPr>
            <a:picLocks noChangeAspect="1"/>
          </p:cNvPicPr>
          <p:nvPr/>
        </p:nvPicPr>
        <p:blipFill>
          <a:blip r:embed="rId4" cstate="print"/>
          <a:stretch>
            <a:fillRect/>
          </a:stretch>
        </p:blipFill>
        <p:spPr>
          <a:xfrm>
            <a:off x="3733800" y="4800600"/>
            <a:ext cx="1828800" cy="1828800"/>
          </a:xfrm>
          <a:prstGeom prst="rect">
            <a:avLst/>
          </a:prstGeom>
        </p:spPr>
      </p:pic>
      <p:cxnSp>
        <p:nvCxnSpPr>
          <p:cNvPr id="25" name="Straight Arrow Connector 24"/>
          <p:cNvCxnSpPr/>
          <p:nvPr/>
        </p:nvCxnSpPr>
        <p:spPr>
          <a:xfrm>
            <a:off x="5638800" y="3048000"/>
            <a:ext cx="762000" cy="1295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8" name="Picture 27" descr="t distribution with p value.jpg"/>
          <p:cNvPicPr>
            <a:picLocks noChangeAspect="1"/>
          </p:cNvPicPr>
          <p:nvPr/>
        </p:nvPicPr>
        <p:blipFill>
          <a:blip r:embed="rId5" cstate="print"/>
          <a:stretch>
            <a:fillRect/>
          </a:stretch>
        </p:blipFill>
        <p:spPr>
          <a:xfrm>
            <a:off x="6477000" y="4343400"/>
            <a:ext cx="1905000" cy="19050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41</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228600" y="1143000"/>
            <a:ext cx="8631784" cy="457200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42</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pic>
        <p:nvPicPr>
          <p:cNvPr id="4" name="Picture 3" descr="unpaired-table_with neotric.jpg"/>
          <p:cNvPicPr>
            <a:picLocks noChangeAspect="1"/>
          </p:cNvPicPr>
          <p:nvPr/>
        </p:nvPicPr>
        <p:blipFill>
          <a:blip r:embed="rId3" cstate="print"/>
          <a:stretch>
            <a:fillRect/>
          </a:stretch>
        </p:blipFill>
        <p:spPr>
          <a:xfrm>
            <a:off x="0" y="1143000"/>
            <a:ext cx="8615101" cy="422157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553200" y="6492875"/>
            <a:ext cx="2133600" cy="365125"/>
          </a:xfrm>
        </p:spPr>
        <p:txBody>
          <a:bodyPr/>
          <a:lstStyle/>
          <a:p>
            <a:fld id="{BE328187-0D01-45A6-9B0C-BD5A7252372A}" type="slidenum">
              <a:rPr lang="en-US" smtClean="0"/>
              <a:pPr/>
              <a:t>43</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rot="10800000">
            <a:off x="-38393" y="1143000"/>
            <a:ext cx="9182393" cy="3076575"/>
          </a:xfrm>
          <a:prstGeom prst="rect">
            <a:avLst/>
          </a:prstGeom>
          <a:noFill/>
          <a:ln w="9525">
            <a:noFill/>
            <a:miter lim="800000"/>
            <a:headEnd/>
            <a:tailEnd/>
          </a:ln>
        </p:spPr>
      </p:pic>
      <p:sp>
        <p:nvSpPr>
          <p:cNvPr id="5" name="Rectangle 4"/>
          <p:cNvSpPr/>
          <p:nvPr/>
        </p:nvSpPr>
        <p:spPr>
          <a:xfrm>
            <a:off x="685800" y="3962400"/>
            <a:ext cx="8229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38200" y="3886200"/>
            <a:ext cx="1066800" cy="307777"/>
          </a:xfrm>
          <a:prstGeom prst="rect">
            <a:avLst/>
          </a:prstGeom>
          <a:noFill/>
        </p:spPr>
        <p:txBody>
          <a:bodyPr wrap="square" rtlCol="0">
            <a:spAutoFit/>
          </a:bodyPr>
          <a:lstStyle/>
          <a:p>
            <a:r>
              <a:rPr lang="en-US" sz="1400" b="1" dirty="0" smtClean="0">
                <a:latin typeface="Arial" pitchFamily="34" charset="0"/>
                <a:cs typeface="Arial" pitchFamily="34" charset="0"/>
              </a:rPr>
              <a:t>no neo </a:t>
            </a:r>
            <a:endParaRPr lang="en-US" sz="1400" b="1" dirty="0">
              <a:latin typeface="Arial" pitchFamily="34" charset="0"/>
              <a:cs typeface="Arial" pitchFamily="34" charset="0"/>
            </a:endParaRPr>
          </a:p>
        </p:txBody>
      </p:sp>
      <p:sp>
        <p:nvSpPr>
          <p:cNvPr id="7" name="TextBox 6"/>
          <p:cNvSpPr txBox="1"/>
          <p:nvPr/>
        </p:nvSpPr>
        <p:spPr>
          <a:xfrm>
            <a:off x="1828800" y="3886200"/>
            <a:ext cx="685800" cy="307777"/>
          </a:xfrm>
          <a:prstGeom prst="rect">
            <a:avLst/>
          </a:prstGeom>
          <a:noFill/>
        </p:spPr>
        <p:txBody>
          <a:bodyPr wrap="square" rtlCol="0">
            <a:spAutoFit/>
          </a:bodyPr>
          <a:lstStyle/>
          <a:p>
            <a:r>
              <a:rPr lang="en-US" sz="1400" b="1" dirty="0" smtClean="0">
                <a:latin typeface="Arial" pitchFamily="34" charset="0"/>
                <a:cs typeface="Arial" pitchFamily="34" charset="0"/>
              </a:rPr>
              <a:t>neo </a:t>
            </a:r>
            <a:endParaRPr lang="en-US" sz="1400" b="1" dirty="0">
              <a:latin typeface="Arial" pitchFamily="34" charset="0"/>
              <a:cs typeface="Arial" pitchFamily="34" charset="0"/>
            </a:endParaRPr>
          </a:p>
        </p:txBody>
      </p:sp>
      <p:sp>
        <p:nvSpPr>
          <p:cNvPr id="8" name="TextBox 7"/>
          <p:cNvSpPr txBox="1"/>
          <p:nvPr/>
        </p:nvSpPr>
        <p:spPr>
          <a:xfrm>
            <a:off x="2590800" y="3886200"/>
            <a:ext cx="838200" cy="307777"/>
          </a:xfrm>
          <a:prstGeom prst="rect">
            <a:avLst/>
          </a:prstGeom>
          <a:noFill/>
        </p:spPr>
        <p:txBody>
          <a:bodyPr wrap="square" rtlCol="0">
            <a:spAutoFit/>
          </a:bodyPr>
          <a:lstStyle/>
          <a:p>
            <a:r>
              <a:rPr lang="en-US" sz="1400" b="1" dirty="0" err="1" smtClean="0">
                <a:latin typeface="Arial" pitchFamily="34" charset="0"/>
                <a:cs typeface="Arial" pitchFamily="34" charset="0"/>
              </a:rPr>
              <a:t>neotric</a:t>
            </a:r>
            <a:r>
              <a:rPr lang="en-US" sz="1400" b="1" dirty="0" smtClean="0">
                <a:latin typeface="Arial" pitchFamily="34" charset="0"/>
                <a:cs typeface="Arial" pitchFamily="34" charset="0"/>
              </a:rPr>
              <a:t> </a:t>
            </a:r>
            <a:endParaRPr lang="en-US" sz="1400" b="1" dirty="0">
              <a:latin typeface="Arial" pitchFamily="34" charset="0"/>
              <a:cs typeface="Arial" pitchFamily="34" charset="0"/>
            </a:endParaRPr>
          </a:p>
        </p:txBody>
      </p:sp>
      <p:sp>
        <p:nvSpPr>
          <p:cNvPr id="9" name="TextBox 8"/>
          <p:cNvSpPr txBox="1"/>
          <p:nvPr/>
        </p:nvSpPr>
        <p:spPr>
          <a:xfrm>
            <a:off x="3505200" y="3886200"/>
            <a:ext cx="1066800" cy="307777"/>
          </a:xfrm>
          <a:prstGeom prst="rect">
            <a:avLst/>
          </a:prstGeom>
          <a:noFill/>
        </p:spPr>
        <p:txBody>
          <a:bodyPr wrap="square" rtlCol="0">
            <a:spAutoFit/>
          </a:bodyPr>
          <a:lstStyle/>
          <a:p>
            <a:r>
              <a:rPr lang="en-US" sz="1400" b="1" dirty="0" smtClean="0">
                <a:latin typeface="Arial" pitchFamily="34" charset="0"/>
                <a:cs typeface="Arial" pitchFamily="34" charset="0"/>
              </a:rPr>
              <a:t>no neo </a:t>
            </a:r>
            <a:endParaRPr lang="en-US" sz="1400" b="1" dirty="0">
              <a:latin typeface="Arial" pitchFamily="34" charset="0"/>
              <a:cs typeface="Arial" pitchFamily="34" charset="0"/>
            </a:endParaRPr>
          </a:p>
        </p:txBody>
      </p:sp>
      <p:sp>
        <p:nvSpPr>
          <p:cNvPr id="10" name="TextBox 9"/>
          <p:cNvSpPr txBox="1"/>
          <p:nvPr/>
        </p:nvSpPr>
        <p:spPr>
          <a:xfrm>
            <a:off x="6324600" y="3886200"/>
            <a:ext cx="1066800" cy="307777"/>
          </a:xfrm>
          <a:prstGeom prst="rect">
            <a:avLst/>
          </a:prstGeom>
          <a:noFill/>
        </p:spPr>
        <p:txBody>
          <a:bodyPr wrap="square" rtlCol="0">
            <a:spAutoFit/>
          </a:bodyPr>
          <a:lstStyle/>
          <a:p>
            <a:r>
              <a:rPr lang="en-US" sz="1400" b="1" dirty="0" smtClean="0">
                <a:latin typeface="Arial" pitchFamily="34" charset="0"/>
                <a:cs typeface="Arial" pitchFamily="34" charset="0"/>
              </a:rPr>
              <a:t>no neo </a:t>
            </a:r>
            <a:endParaRPr lang="en-US" sz="1400" b="1" dirty="0">
              <a:latin typeface="Arial" pitchFamily="34" charset="0"/>
              <a:cs typeface="Arial" pitchFamily="34" charset="0"/>
            </a:endParaRPr>
          </a:p>
        </p:txBody>
      </p:sp>
      <p:sp>
        <p:nvSpPr>
          <p:cNvPr id="11" name="TextBox 10"/>
          <p:cNvSpPr txBox="1"/>
          <p:nvPr/>
        </p:nvSpPr>
        <p:spPr>
          <a:xfrm>
            <a:off x="4572000" y="3886200"/>
            <a:ext cx="685800" cy="307777"/>
          </a:xfrm>
          <a:prstGeom prst="rect">
            <a:avLst/>
          </a:prstGeom>
          <a:noFill/>
        </p:spPr>
        <p:txBody>
          <a:bodyPr wrap="square" rtlCol="0">
            <a:spAutoFit/>
          </a:bodyPr>
          <a:lstStyle/>
          <a:p>
            <a:r>
              <a:rPr lang="en-US" sz="1400" b="1" dirty="0" smtClean="0">
                <a:latin typeface="Arial" pitchFamily="34" charset="0"/>
                <a:cs typeface="Arial" pitchFamily="34" charset="0"/>
              </a:rPr>
              <a:t>neo </a:t>
            </a:r>
            <a:endParaRPr lang="en-US" sz="1400" b="1" dirty="0">
              <a:latin typeface="Arial" pitchFamily="34" charset="0"/>
              <a:cs typeface="Arial" pitchFamily="34" charset="0"/>
            </a:endParaRPr>
          </a:p>
        </p:txBody>
      </p:sp>
      <p:sp>
        <p:nvSpPr>
          <p:cNvPr id="12" name="TextBox 11"/>
          <p:cNvSpPr txBox="1"/>
          <p:nvPr/>
        </p:nvSpPr>
        <p:spPr>
          <a:xfrm>
            <a:off x="7315200" y="3886200"/>
            <a:ext cx="685800" cy="307777"/>
          </a:xfrm>
          <a:prstGeom prst="rect">
            <a:avLst/>
          </a:prstGeom>
          <a:noFill/>
        </p:spPr>
        <p:txBody>
          <a:bodyPr wrap="square" rtlCol="0">
            <a:spAutoFit/>
          </a:bodyPr>
          <a:lstStyle/>
          <a:p>
            <a:r>
              <a:rPr lang="en-US" sz="1400" b="1" dirty="0" smtClean="0">
                <a:latin typeface="Arial" pitchFamily="34" charset="0"/>
                <a:cs typeface="Arial" pitchFamily="34" charset="0"/>
              </a:rPr>
              <a:t>neo </a:t>
            </a:r>
            <a:endParaRPr lang="en-US" sz="1400" b="1" dirty="0">
              <a:latin typeface="Arial" pitchFamily="34" charset="0"/>
              <a:cs typeface="Arial" pitchFamily="34" charset="0"/>
            </a:endParaRPr>
          </a:p>
        </p:txBody>
      </p:sp>
      <p:sp>
        <p:nvSpPr>
          <p:cNvPr id="13" name="TextBox 12"/>
          <p:cNvSpPr txBox="1"/>
          <p:nvPr/>
        </p:nvSpPr>
        <p:spPr>
          <a:xfrm>
            <a:off x="5257800" y="3886200"/>
            <a:ext cx="838200" cy="307777"/>
          </a:xfrm>
          <a:prstGeom prst="rect">
            <a:avLst/>
          </a:prstGeom>
          <a:noFill/>
        </p:spPr>
        <p:txBody>
          <a:bodyPr wrap="square" rtlCol="0">
            <a:spAutoFit/>
          </a:bodyPr>
          <a:lstStyle/>
          <a:p>
            <a:r>
              <a:rPr lang="en-US" sz="1400" b="1" dirty="0" err="1" smtClean="0">
                <a:latin typeface="Arial" pitchFamily="34" charset="0"/>
                <a:cs typeface="Arial" pitchFamily="34" charset="0"/>
              </a:rPr>
              <a:t>neotric</a:t>
            </a:r>
            <a:r>
              <a:rPr lang="en-US" sz="1400" b="1" dirty="0" smtClean="0">
                <a:latin typeface="Arial" pitchFamily="34" charset="0"/>
                <a:cs typeface="Arial" pitchFamily="34" charset="0"/>
              </a:rPr>
              <a:t> </a:t>
            </a:r>
            <a:endParaRPr lang="en-US" sz="1400" b="1" dirty="0">
              <a:latin typeface="Arial" pitchFamily="34" charset="0"/>
              <a:cs typeface="Arial" pitchFamily="34" charset="0"/>
            </a:endParaRPr>
          </a:p>
        </p:txBody>
      </p:sp>
      <p:sp>
        <p:nvSpPr>
          <p:cNvPr id="14" name="TextBox 13"/>
          <p:cNvSpPr txBox="1"/>
          <p:nvPr/>
        </p:nvSpPr>
        <p:spPr>
          <a:xfrm>
            <a:off x="8001000" y="3886200"/>
            <a:ext cx="838200" cy="307777"/>
          </a:xfrm>
          <a:prstGeom prst="rect">
            <a:avLst/>
          </a:prstGeom>
          <a:noFill/>
        </p:spPr>
        <p:txBody>
          <a:bodyPr wrap="square" rtlCol="0">
            <a:spAutoFit/>
          </a:bodyPr>
          <a:lstStyle/>
          <a:p>
            <a:r>
              <a:rPr lang="en-US" sz="1400" b="1" dirty="0" err="1" smtClean="0">
                <a:latin typeface="Arial" pitchFamily="34" charset="0"/>
                <a:cs typeface="Arial" pitchFamily="34" charset="0"/>
              </a:rPr>
              <a:t>neotric</a:t>
            </a:r>
            <a:r>
              <a:rPr lang="en-US" sz="1400" b="1" dirty="0" smtClean="0">
                <a:latin typeface="Arial" pitchFamily="34" charset="0"/>
                <a:cs typeface="Arial" pitchFamily="34" charset="0"/>
              </a:rPr>
              <a:t> </a:t>
            </a:r>
            <a:endParaRPr lang="en-US" sz="1400" b="1" dirty="0">
              <a:latin typeface="Arial" pitchFamily="34" charset="0"/>
              <a:cs typeface="Arial" pitchFamily="34" charset="0"/>
            </a:endParaRPr>
          </a:p>
        </p:txBody>
      </p:sp>
      <p:sp>
        <p:nvSpPr>
          <p:cNvPr id="15" name="Rectangle 14"/>
          <p:cNvSpPr/>
          <p:nvPr/>
        </p:nvSpPr>
        <p:spPr>
          <a:xfrm rot="16200000">
            <a:off x="-1028700" y="2400300"/>
            <a:ext cx="27432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304800" y="4724400"/>
            <a:ext cx="6172200" cy="614065"/>
            <a:chOff x="3200400" y="4572000"/>
            <a:chExt cx="6172200" cy="614065"/>
          </a:xfrm>
        </p:grpSpPr>
        <p:sp>
          <p:nvSpPr>
            <p:cNvPr id="17" name="TextBox 16"/>
            <p:cNvSpPr txBox="1"/>
            <p:nvPr/>
          </p:nvSpPr>
          <p:spPr>
            <a:xfrm>
              <a:off x="3200400" y="4724400"/>
              <a:ext cx="1447800" cy="461665"/>
            </a:xfrm>
            <a:prstGeom prst="rect">
              <a:avLst/>
            </a:prstGeom>
            <a:noFill/>
          </p:spPr>
          <p:txBody>
            <a:bodyPr wrap="square" rtlCol="0">
              <a:spAutoFit/>
            </a:bodyPr>
            <a:lstStyle/>
            <a:p>
              <a:r>
                <a:rPr lang="en-US" sz="1200" b="1" dirty="0" smtClean="0">
                  <a:latin typeface="Arial" pitchFamily="34" charset="0"/>
                  <a:cs typeface="Arial" pitchFamily="34" charset="0"/>
                </a:rPr>
                <a:t>group mean square </a:t>
              </a:r>
              <a:endParaRPr lang="en-US" sz="1200" b="1" dirty="0">
                <a:latin typeface="Arial" pitchFamily="34" charset="0"/>
                <a:cs typeface="Arial" pitchFamily="34" charset="0"/>
              </a:endParaRPr>
            </a:p>
          </p:txBody>
        </p:sp>
        <p:sp>
          <p:nvSpPr>
            <p:cNvPr id="18" name="TextBox 17"/>
            <p:cNvSpPr txBox="1"/>
            <p:nvPr/>
          </p:nvSpPr>
          <p:spPr>
            <a:xfrm>
              <a:off x="4191000" y="4800600"/>
              <a:ext cx="533400" cy="276999"/>
            </a:xfrm>
            <a:prstGeom prst="rect">
              <a:avLst/>
            </a:prstGeom>
            <a:noFill/>
          </p:spPr>
          <p:txBody>
            <a:bodyPr wrap="square" rtlCol="0">
              <a:spAutoFit/>
            </a:bodyPr>
            <a:lstStyle/>
            <a:p>
              <a:r>
                <a:rPr lang="en-US" sz="1200" b="1" dirty="0" smtClean="0">
                  <a:latin typeface="Arial" pitchFamily="34" charset="0"/>
                  <a:cs typeface="Arial" pitchFamily="34" charset="0"/>
                </a:rPr>
                <a:t>=</a:t>
              </a:r>
              <a:endParaRPr lang="en-US" sz="1200" b="1" dirty="0">
                <a:latin typeface="Arial" pitchFamily="34" charset="0"/>
                <a:cs typeface="Arial" pitchFamily="34" charset="0"/>
              </a:endParaRPr>
            </a:p>
          </p:txBody>
        </p:sp>
        <p:sp>
          <p:nvSpPr>
            <p:cNvPr id="19" name="TextBox 18"/>
            <p:cNvSpPr txBox="1"/>
            <p:nvPr/>
          </p:nvSpPr>
          <p:spPr>
            <a:xfrm>
              <a:off x="4343400" y="4572000"/>
              <a:ext cx="4800600" cy="276999"/>
            </a:xfrm>
            <a:prstGeom prst="rect">
              <a:avLst/>
            </a:prstGeom>
            <a:noFill/>
          </p:spPr>
          <p:txBody>
            <a:bodyPr wrap="square" rtlCol="0">
              <a:spAutoFit/>
            </a:bodyPr>
            <a:lstStyle/>
            <a:p>
              <a:r>
                <a:rPr lang="en-US" sz="1200" b="1" dirty="0" smtClean="0">
                  <a:latin typeface="Arial" pitchFamily="34" charset="0"/>
                  <a:cs typeface="Arial" pitchFamily="34" charset="0"/>
                </a:rPr>
                <a:t>sum [sample variances of each group*(</a:t>
              </a:r>
              <a:r>
                <a:rPr lang="en-US" sz="1200" b="1" dirty="0" err="1" smtClean="0">
                  <a:latin typeface="Arial" pitchFamily="34" charset="0"/>
                  <a:cs typeface="Arial" pitchFamily="34" charset="0"/>
                </a:rPr>
                <a:t>obs_group</a:t>
              </a:r>
              <a:r>
                <a:rPr lang="en-US" sz="1200" b="1" dirty="0" smtClean="0">
                  <a:latin typeface="Arial" pitchFamily="34" charset="0"/>
                  <a:cs typeface="Arial" pitchFamily="34" charset="0"/>
                </a:rPr>
                <a:t> -1)]</a:t>
              </a:r>
              <a:endParaRPr lang="en-US" sz="1200" b="1" dirty="0">
                <a:latin typeface="Arial" pitchFamily="34" charset="0"/>
                <a:cs typeface="Arial" pitchFamily="34" charset="0"/>
              </a:endParaRPr>
            </a:p>
          </p:txBody>
        </p:sp>
        <p:cxnSp>
          <p:nvCxnSpPr>
            <p:cNvPr id="21" name="Straight Connector 20"/>
            <p:cNvCxnSpPr/>
            <p:nvPr/>
          </p:nvCxnSpPr>
          <p:spPr>
            <a:xfrm>
              <a:off x="4495800" y="4876800"/>
              <a:ext cx="4267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572000" y="4876800"/>
              <a:ext cx="4800600" cy="276999"/>
            </a:xfrm>
            <a:prstGeom prst="rect">
              <a:avLst/>
            </a:prstGeom>
            <a:noFill/>
          </p:spPr>
          <p:txBody>
            <a:bodyPr wrap="square" rtlCol="0">
              <a:spAutoFit/>
            </a:bodyPr>
            <a:lstStyle/>
            <a:p>
              <a:r>
                <a:rPr lang="en-US" sz="1200" b="1" dirty="0" smtClean="0">
                  <a:latin typeface="Arial" pitchFamily="34" charset="0"/>
                  <a:cs typeface="Arial" pitchFamily="34" charset="0"/>
                </a:rPr>
                <a:t>n</a:t>
              </a:r>
              <a:r>
                <a:rPr lang="en-US" sz="1200" b="1" dirty="0" smtClean="0">
                  <a:latin typeface="Arial" pitchFamily="34" charset="0"/>
                  <a:cs typeface="Arial" pitchFamily="34" charset="0"/>
                </a:rPr>
                <a:t>umber of observations – number of groups</a:t>
              </a:r>
              <a:endParaRPr lang="en-US" sz="1200" b="1" dirty="0">
                <a:latin typeface="Arial" pitchFamily="34" charset="0"/>
                <a:cs typeface="Arial" pitchFamily="34" charset="0"/>
              </a:endParaRPr>
            </a:p>
          </p:txBody>
        </p:sp>
      </p:grpSp>
      <p:cxnSp>
        <p:nvCxnSpPr>
          <p:cNvPr id="25" name="Straight Arrow Connector 24"/>
          <p:cNvCxnSpPr/>
          <p:nvPr/>
        </p:nvCxnSpPr>
        <p:spPr>
          <a:xfrm>
            <a:off x="4572000" y="4343400"/>
            <a:ext cx="0" cy="381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3581400" y="5334000"/>
            <a:ext cx="6172200" cy="614065"/>
            <a:chOff x="1447800" y="5867400"/>
            <a:chExt cx="6172200" cy="614065"/>
          </a:xfrm>
        </p:grpSpPr>
        <p:sp>
          <p:nvSpPr>
            <p:cNvPr id="27" name="TextBox 26"/>
            <p:cNvSpPr txBox="1"/>
            <p:nvPr/>
          </p:nvSpPr>
          <p:spPr>
            <a:xfrm>
              <a:off x="1447800" y="6019800"/>
              <a:ext cx="1447800" cy="461665"/>
            </a:xfrm>
            <a:prstGeom prst="rect">
              <a:avLst/>
            </a:prstGeom>
            <a:noFill/>
          </p:spPr>
          <p:txBody>
            <a:bodyPr wrap="square" rtlCol="0">
              <a:spAutoFit/>
            </a:bodyPr>
            <a:lstStyle/>
            <a:p>
              <a:r>
                <a:rPr lang="en-US" sz="1200" b="1" dirty="0" smtClean="0">
                  <a:latin typeface="Arial" pitchFamily="34" charset="0"/>
                  <a:cs typeface="Arial" pitchFamily="34" charset="0"/>
                </a:rPr>
                <a:t>error mean square </a:t>
              </a:r>
              <a:endParaRPr lang="en-US" sz="1200" b="1" dirty="0">
                <a:latin typeface="Arial" pitchFamily="34" charset="0"/>
                <a:cs typeface="Arial" pitchFamily="34" charset="0"/>
              </a:endParaRPr>
            </a:p>
          </p:txBody>
        </p:sp>
        <p:sp>
          <p:nvSpPr>
            <p:cNvPr id="28" name="TextBox 27"/>
            <p:cNvSpPr txBox="1"/>
            <p:nvPr/>
          </p:nvSpPr>
          <p:spPr>
            <a:xfrm>
              <a:off x="2438400" y="6096000"/>
              <a:ext cx="533400" cy="276999"/>
            </a:xfrm>
            <a:prstGeom prst="rect">
              <a:avLst/>
            </a:prstGeom>
            <a:noFill/>
          </p:spPr>
          <p:txBody>
            <a:bodyPr wrap="square" rtlCol="0">
              <a:spAutoFit/>
            </a:bodyPr>
            <a:lstStyle/>
            <a:p>
              <a:r>
                <a:rPr lang="en-US" sz="1200" b="1" dirty="0" smtClean="0">
                  <a:latin typeface="Arial" pitchFamily="34" charset="0"/>
                  <a:cs typeface="Arial" pitchFamily="34" charset="0"/>
                </a:rPr>
                <a:t>=</a:t>
              </a:r>
              <a:endParaRPr lang="en-US" sz="1200" b="1" dirty="0">
                <a:latin typeface="Arial" pitchFamily="34" charset="0"/>
                <a:cs typeface="Arial" pitchFamily="34" charset="0"/>
              </a:endParaRPr>
            </a:p>
          </p:txBody>
        </p:sp>
        <p:sp>
          <p:nvSpPr>
            <p:cNvPr id="29" name="TextBox 28"/>
            <p:cNvSpPr txBox="1"/>
            <p:nvPr/>
          </p:nvSpPr>
          <p:spPr>
            <a:xfrm>
              <a:off x="2590800" y="5867400"/>
              <a:ext cx="4800600" cy="276999"/>
            </a:xfrm>
            <a:prstGeom prst="rect">
              <a:avLst/>
            </a:prstGeom>
            <a:noFill/>
          </p:spPr>
          <p:txBody>
            <a:bodyPr wrap="square" rtlCol="0">
              <a:spAutoFit/>
            </a:bodyPr>
            <a:lstStyle/>
            <a:p>
              <a:r>
                <a:rPr lang="en-US" sz="1200" b="1" dirty="0" smtClean="0">
                  <a:latin typeface="Arial" pitchFamily="34" charset="0"/>
                  <a:cs typeface="Arial" pitchFamily="34" charset="0"/>
                </a:rPr>
                <a:t>sum [number of </a:t>
              </a:r>
              <a:r>
                <a:rPr lang="en-US" sz="1200" b="1" dirty="0" err="1" smtClean="0">
                  <a:latin typeface="Arial" pitchFamily="34" charset="0"/>
                  <a:cs typeface="Arial" pitchFamily="34" charset="0"/>
                </a:rPr>
                <a:t>obs</a:t>
              </a:r>
              <a:r>
                <a:rPr lang="en-US" sz="1200" b="1" dirty="0" smtClean="0">
                  <a:latin typeface="Arial" pitchFamily="34" charset="0"/>
                  <a:cs typeface="Arial" pitchFamily="34" charset="0"/>
                </a:rPr>
                <a:t> in group*(group mean – grand mean]</a:t>
              </a:r>
              <a:endParaRPr lang="en-US" sz="1200" b="1" dirty="0">
                <a:latin typeface="Arial" pitchFamily="34" charset="0"/>
                <a:cs typeface="Arial" pitchFamily="34" charset="0"/>
              </a:endParaRPr>
            </a:p>
          </p:txBody>
        </p:sp>
        <p:cxnSp>
          <p:nvCxnSpPr>
            <p:cNvPr id="30" name="Straight Connector 29"/>
            <p:cNvCxnSpPr/>
            <p:nvPr/>
          </p:nvCxnSpPr>
          <p:spPr>
            <a:xfrm>
              <a:off x="2743200" y="6172200"/>
              <a:ext cx="4267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819400" y="6172200"/>
              <a:ext cx="4800600" cy="276999"/>
            </a:xfrm>
            <a:prstGeom prst="rect">
              <a:avLst/>
            </a:prstGeom>
            <a:noFill/>
          </p:spPr>
          <p:txBody>
            <a:bodyPr wrap="square" rtlCol="0">
              <a:spAutoFit/>
            </a:bodyPr>
            <a:lstStyle/>
            <a:p>
              <a:r>
                <a:rPr lang="en-US" sz="1200" b="1" dirty="0" smtClean="0">
                  <a:latin typeface="Arial" pitchFamily="34" charset="0"/>
                  <a:cs typeface="Arial" pitchFamily="34" charset="0"/>
                </a:rPr>
                <a:t>number of groups -1</a:t>
              </a:r>
              <a:endParaRPr lang="en-US" sz="1200" b="1" dirty="0">
                <a:latin typeface="Arial" pitchFamily="34" charset="0"/>
                <a:cs typeface="Arial" pitchFamily="34" charset="0"/>
              </a:endParaRPr>
            </a:p>
          </p:txBody>
        </p:sp>
      </p:grpSp>
      <p:cxnSp>
        <p:nvCxnSpPr>
          <p:cNvPr id="33" name="Straight Arrow Connector 32"/>
          <p:cNvCxnSpPr/>
          <p:nvPr/>
        </p:nvCxnSpPr>
        <p:spPr>
          <a:xfrm>
            <a:off x="7543800" y="4267200"/>
            <a:ext cx="0" cy="990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228600" y="5867400"/>
            <a:ext cx="5257800" cy="581799"/>
            <a:chOff x="2133600" y="5867400"/>
            <a:chExt cx="5257800" cy="581799"/>
          </a:xfrm>
        </p:grpSpPr>
        <p:sp>
          <p:nvSpPr>
            <p:cNvPr id="37" name="TextBox 36"/>
            <p:cNvSpPr txBox="1"/>
            <p:nvPr/>
          </p:nvSpPr>
          <p:spPr>
            <a:xfrm>
              <a:off x="2133600" y="6019800"/>
              <a:ext cx="1447800" cy="369332"/>
            </a:xfrm>
            <a:prstGeom prst="rect">
              <a:avLst/>
            </a:prstGeom>
            <a:noFill/>
          </p:spPr>
          <p:txBody>
            <a:bodyPr wrap="square" rtlCol="0">
              <a:spAutoFit/>
            </a:bodyPr>
            <a:lstStyle/>
            <a:p>
              <a:r>
                <a:rPr lang="en-US" b="1" dirty="0" smtClean="0">
                  <a:latin typeface="Arial" pitchFamily="34" charset="0"/>
                  <a:cs typeface="Arial" pitchFamily="34" charset="0"/>
                </a:rPr>
                <a:t>F</a:t>
              </a:r>
              <a:endParaRPr lang="en-US" b="1" dirty="0">
                <a:latin typeface="Arial" pitchFamily="34" charset="0"/>
                <a:cs typeface="Arial" pitchFamily="34" charset="0"/>
              </a:endParaRPr>
            </a:p>
          </p:txBody>
        </p:sp>
        <p:sp>
          <p:nvSpPr>
            <p:cNvPr id="38" name="TextBox 37"/>
            <p:cNvSpPr txBox="1"/>
            <p:nvPr/>
          </p:nvSpPr>
          <p:spPr>
            <a:xfrm>
              <a:off x="2438400" y="6096000"/>
              <a:ext cx="533400" cy="276999"/>
            </a:xfrm>
            <a:prstGeom prst="rect">
              <a:avLst/>
            </a:prstGeom>
            <a:noFill/>
          </p:spPr>
          <p:txBody>
            <a:bodyPr wrap="square" rtlCol="0">
              <a:spAutoFit/>
            </a:bodyPr>
            <a:lstStyle/>
            <a:p>
              <a:r>
                <a:rPr lang="en-US" sz="1200" b="1" dirty="0" smtClean="0">
                  <a:latin typeface="Arial" pitchFamily="34" charset="0"/>
                  <a:cs typeface="Arial" pitchFamily="34" charset="0"/>
                </a:rPr>
                <a:t>=</a:t>
              </a:r>
              <a:endParaRPr lang="en-US" sz="1200" b="1" dirty="0">
                <a:latin typeface="Arial" pitchFamily="34" charset="0"/>
                <a:cs typeface="Arial" pitchFamily="34" charset="0"/>
              </a:endParaRPr>
            </a:p>
          </p:txBody>
        </p:sp>
        <p:sp>
          <p:nvSpPr>
            <p:cNvPr id="39" name="TextBox 38"/>
            <p:cNvSpPr txBox="1"/>
            <p:nvPr/>
          </p:nvSpPr>
          <p:spPr>
            <a:xfrm>
              <a:off x="2590800" y="5867400"/>
              <a:ext cx="4800600" cy="276999"/>
            </a:xfrm>
            <a:prstGeom prst="rect">
              <a:avLst/>
            </a:prstGeom>
            <a:noFill/>
          </p:spPr>
          <p:txBody>
            <a:bodyPr wrap="square" rtlCol="0">
              <a:spAutoFit/>
            </a:bodyPr>
            <a:lstStyle/>
            <a:p>
              <a:r>
                <a:rPr lang="en-US" sz="1200" b="1" dirty="0" smtClean="0">
                  <a:latin typeface="Arial" pitchFamily="34" charset="0"/>
                  <a:cs typeface="Arial" pitchFamily="34" charset="0"/>
                </a:rPr>
                <a:t>group mean square</a:t>
              </a:r>
              <a:endParaRPr lang="en-US" sz="1200" b="1" dirty="0">
                <a:latin typeface="Arial" pitchFamily="34" charset="0"/>
                <a:cs typeface="Arial" pitchFamily="34" charset="0"/>
              </a:endParaRPr>
            </a:p>
          </p:txBody>
        </p:sp>
        <p:cxnSp>
          <p:nvCxnSpPr>
            <p:cNvPr id="40" name="Straight Connector 39"/>
            <p:cNvCxnSpPr/>
            <p:nvPr/>
          </p:nvCxnSpPr>
          <p:spPr>
            <a:xfrm>
              <a:off x="2743200" y="6172200"/>
              <a:ext cx="152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667000" y="6172200"/>
              <a:ext cx="2286000" cy="276999"/>
            </a:xfrm>
            <a:prstGeom prst="rect">
              <a:avLst/>
            </a:prstGeom>
            <a:noFill/>
          </p:spPr>
          <p:txBody>
            <a:bodyPr wrap="square" rtlCol="0">
              <a:spAutoFit/>
            </a:bodyPr>
            <a:lstStyle/>
            <a:p>
              <a:r>
                <a:rPr lang="en-US" sz="1200" b="1" dirty="0" smtClean="0">
                  <a:latin typeface="Arial" pitchFamily="34" charset="0"/>
                  <a:cs typeface="Arial" pitchFamily="34" charset="0"/>
                </a:rPr>
                <a:t>error mean square</a:t>
              </a:r>
              <a:endParaRPr lang="en-US" sz="1200" b="1" dirty="0">
                <a:latin typeface="Arial" pitchFamily="34" charset="0"/>
                <a:cs typeface="Arial" pitchFamily="34" charset="0"/>
              </a:endParaRPr>
            </a:p>
          </p:txBody>
        </p:sp>
      </p:grpSp>
      <p:cxnSp>
        <p:nvCxnSpPr>
          <p:cNvPr id="43" name="Straight Arrow Connector 42"/>
          <p:cNvCxnSpPr/>
          <p:nvPr/>
        </p:nvCxnSpPr>
        <p:spPr>
          <a:xfrm flipH="1">
            <a:off x="2362200" y="5943600"/>
            <a:ext cx="1295400" cy="381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914400" y="5334000"/>
            <a:ext cx="457200" cy="53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44</a:t>
            </a:fld>
            <a:endParaRPr lang="en-US"/>
          </a:p>
        </p:txBody>
      </p:sp>
      <p:pic>
        <p:nvPicPr>
          <p:cNvPr id="3" name="Picture 2" descr="F distribution.png"/>
          <p:cNvPicPr>
            <a:picLocks noChangeAspect="1"/>
          </p:cNvPicPr>
          <p:nvPr/>
        </p:nvPicPr>
        <p:blipFill>
          <a:blip r:embed="rId3" cstate="print"/>
          <a:stretch>
            <a:fillRect/>
          </a:stretch>
        </p:blipFill>
        <p:spPr>
          <a:xfrm>
            <a:off x="1143000" y="1143000"/>
            <a:ext cx="6410325" cy="4813289"/>
          </a:xfrm>
          <a:prstGeom prst="rect">
            <a:avLst/>
          </a:prstGeom>
        </p:spPr>
      </p:pic>
      <p:sp>
        <p:nvSpPr>
          <p:cNvPr id="4" name="TextBox 3"/>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cxnSp>
        <p:nvCxnSpPr>
          <p:cNvPr id="6" name="Straight Arrow Connector 5"/>
          <p:cNvCxnSpPr/>
          <p:nvPr/>
        </p:nvCxnSpPr>
        <p:spPr>
          <a:xfrm flipV="1">
            <a:off x="5105400" y="5029200"/>
            <a:ext cx="0" cy="685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45</a:t>
            </a:fld>
            <a:endParaRPr lang="en-US"/>
          </a:p>
        </p:txBody>
      </p:sp>
      <p:pic>
        <p:nvPicPr>
          <p:cNvPr id="6146" name="Picture 2"/>
          <p:cNvPicPr>
            <a:picLocks noChangeAspect="1" noChangeArrowheads="1"/>
          </p:cNvPicPr>
          <p:nvPr/>
        </p:nvPicPr>
        <p:blipFill>
          <a:blip r:embed="rId3" cstate="print"/>
          <a:srcRect/>
          <a:stretch>
            <a:fillRect/>
          </a:stretch>
        </p:blipFill>
        <p:spPr bwMode="auto">
          <a:xfrm>
            <a:off x="228600" y="1524000"/>
            <a:ext cx="8546409" cy="4495800"/>
          </a:xfrm>
          <a:prstGeom prst="rect">
            <a:avLst/>
          </a:prstGeom>
          <a:noFill/>
          <a:ln w="9525">
            <a:noFill/>
            <a:miter lim="800000"/>
            <a:headEnd/>
            <a:tailEnd/>
          </a:ln>
        </p:spPr>
      </p:pic>
      <p:sp>
        <p:nvSpPr>
          <p:cNvPr id="4" name="TextBox 3"/>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46</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3: Hypothesis Testing</a:t>
            </a:r>
            <a:endParaRPr lang="en-US" sz="4000" b="1" dirty="0">
              <a:latin typeface="Arial" pitchFamily="34" charset="0"/>
              <a:cs typeface="Arial" pitchFamily="34" charset="0"/>
            </a:endParaRPr>
          </a:p>
        </p:txBody>
      </p:sp>
      <p:pic>
        <p:nvPicPr>
          <p:cNvPr id="7170" name="Picture 2"/>
          <p:cNvPicPr>
            <a:picLocks noChangeAspect="1" noChangeArrowheads="1"/>
          </p:cNvPicPr>
          <p:nvPr/>
        </p:nvPicPr>
        <p:blipFill>
          <a:blip r:embed="rId3" cstate="print"/>
          <a:srcRect/>
          <a:stretch>
            <a:fillRect/>
          </a:stretch>
        </p:blipFill>
        <p:spPr bwMode="auto">
          <a:xfrm>
            <a:off x="304800" y="1219200"/>
            <a:ext cx="8534400" cy="4559646"/>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CA" sz="6600" dirty="0"/>
              <a:t>Example 1: </a:t>
            </a:r>
            <a:r>
              <a:rPr lang="en-CA" sz="6600" dirty="0" smtClean="0"/>
              <a:t/>
            </a:r>
            <a:br>
              <a:rPr lang="en-CA" sz="6600" dirty="0" smtClean="0"/>
            </a:br>
            <a:r>
              <a:rPr lang="en-CA" sz="6600" dirty="0" smtClean="0"/>
              <a:t>Habitat </a:t>
            </a:r>
            <a:r>
              <a:rPr lang="en-CA" sz="6600" dirty="0"/>
              <a:t>selection by moose</a:t>
            </a:r>
          </a:p>
        </p:txBody>
      </p:sp>
      <p:sp>
        <p:nvSpPr>
          <p:cNvPr id="3" name="Subtitle 2"/>
          <p:cNvSpPr>
            <a:spLocks noGrp="1"/>
          </p:cNvSpPr>
          <p:nvPr>
            <p:ph type="subTitle" idx="1"/>
          </p:nvPr>
        </p:nvSpPr>
        <p:spPr/>
        <p:txBody>
          <a:bodyPr/>
          <a:lstStyle/>
          <a:p>
            <a:endParaRPr lang="en-CA" dirty="0"/>
          </a:p>
        </p:txBody>
      </p:sp>
    </p:spTree>
    <p:extLst>
      <p:ext uri="{BB962C8B-B14F-4D97-AF65-F5344CB8AC3E}">
        <p14:creationId xmlns:p14="http://schemas.microsoft.com/office/powerpoint/2010/main" xmlns="" val="36291510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Question: do moose select a particular habitat type?</a:t>
            </a:r>
          </a:p>
        </p:txBody>
      </p:sp>
      <p:sp>
        <p:nvSpPr>
          <p:cNvPr id="3" name="Content Placeholder 2"/>
          <p:cNvSpPr>
            <a:spLocks noGrp="1"/>
          </p:cNvSpPr>
          <p:nvPr>
            <p:ph sz="half" idx="1"/>
          </p:nvPr>
        </p:nvSpPr>
        <p:spPr>
          <a:xfrm>
            <a:off x="822959" y="1862987"/>
            <a:ext cx="3703320" cy="4023360"/>
          </a:xfrm>
        </p:spPr>
        <p:txBody>
          <a:bodyPr anchor="ctr"/>
          <a:lstStyle/>
          <a:p>
            <a:r>
              <a:rPr lang="en-CA" dirty="0" smtClean="0"/>
              <a:t>Define four habitat types</a:t>
            </a:r>
          </a:p>
          <a:p>
            <a:r>
              <a:rPr lang="en-CA" dirty="0" smtClean="0"/>
              <a:t>Count number of moose tracks</a:t>
            </a:r>
          </a:p>
          <a:p>
            <a:r>
              <a:rPr lang="en-CA" dirty="0"/>
              <a:t>Calculate area of each habitat type</a:t>
            </a:r>
          </a:p>
          <a:p>
            <a:r>
              <a:rPr lang="en-CA" dirty="0" smtClean="0"/>
              <a:t>Calculate proportion of each habitat type</a:t>
            </a:r>
            <a:endParaRPr lang="en-CA" dirty="0"/>
          </a:p>
        </p:txBody>
      </p:sp>
      <p:pic>
        <p:nvPicPr>
          <p:cNvPr id="4098" name="Picture 2" descr="http://upload.wikimedia.org/wikipedia/commons/0/09/Moose_animal_pair_bull_and_cow_moose.jpg"/>
          <p:cNvPicPr>
            <a:picLocks noGrp="1" noChangeAspect="1" noChangeArrowheads="1"/>
          </p:cNvPicPr>
          <p:nvPr>
            <p:ph sz="half" idx="2"/>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63679" y="2211917"/>
            <a:ext cx="3702844" cy="32914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283867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data</a:t>
            </a:r>
            <a:endParaRPr lang="en-CA" dirty="0"/>
          </a:p>
        </p:txBody>
      </p:sp>
      <p:graphicFrame>
        <p:nvGraphicFramePr>
          <p:cNvPr id="5" name="Content Placeholder 4"/>
          <p:cNvGraphicFramePr>
            <a:graphicFrameLocks/>
          </p:cNvGraphicFramePr>
          <p:nvPr>
            <p:extLst>
              <p:ext uri="{D42A27DB-BD31-4B8C-83A1-F6EECF244321}">
                <p14:modId xmlns:p14="http://schemas.microsoft.com/office/powerpoint/2010/main" xmlns="" val="2259293459"/>
              </p:ext>
            </p:extLst>
          </p:nvPr>
        </p:nvGraphicFramePr>
        <p:xfrm>
          <a:off x="870521" y="2725949"/>
          <a:ext cx="7506000" cy="3352570"/>
        </p:xfrm>
        <a:graphic>
          <a:graphicData uri="http://schemas.openxmlformats.org/drawingml/2006/table">
            <a:tbl>
              <a:tblPr firstRow="1">
                <a:tableStyleId>{3B4B98B0-60AC-42C2-AFA5-B58CD77FA1E5}</a:tableStyleId>
              </a:tblPr>
              <a:tblGrid>
                <a:gridCol w="1377000"/>
                <a:gridCol w="1647000"/>
                <a:gridCol w="2214000"/>
                <a:gridCol w="2268000"/>
              </a:tblGrid>
              <a:tr h="469277">
                <a:tc>
                  <a:txBody>
                    <a:bodyPr/>
                    <a:lstStyle/>
                    <a:p>
                      <a:pPr>
                        <a:lnSpc>
                          <a:spcPct val="110000"/>
                        </a:lnSpc>
                        <a:spcAft>
                          <a:spcPts val="0"/>
                        </a:spcAft>
                      </a:pPr>
                      <a:r>
                        <a:rPr lang="en-CA" sz="2400" dirty="0">
                          <a:effectLst/>
                        </a:rPr>
                        <a:t>Habitat</a:t>
                      </a:r>
                      <a:endParaRPr lang="en-CA"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r">
                        <a:lnSpc>
                          <a:spcPct val="110000"/>
                        </a:lnSpc>
                        <a:spcAft>
                          <a:spcPts val="0"/>
                        </a:spcAft>
                      </a:pPr>
                      <a:r>
                        <a:rPr lang="en-CA" sz="2400" dirty="0">
                          <a:effectLst/>
                        </a:rPr>
                        <a:t>Area (acres)</a:t>
                      </a:r>
                      <a:endParaRPr lang="en-CA"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r">
                        <a:lnSpc>
                          <a:spcPct val="110000"/>
                        </a:lnSpc>
                        <a:spcAft>
                          <a:spcPts val="0"/>
                        </a:spcAft>
                      </a:pPr>
                      <a:r>
                        <a:rPr lang="en-CA" sz="2400" dirty="0">
                          <a:effectLst/>
                        </a:rPr>
                        <a:t>Number of moose</a:t>
                      </a:r>
                      <a:endParaRPr lang="en-CA"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r">
                        <a:lnSpc>
                          <a:spcPct val="110000"/>
                        </a:lnSpc>
                        <a:spcAft>
                          <a:spcPts val="0"/>
                        </a:spcAft>
                      </a:pPr>
                      <a:r>
                        <a:rPr lang="en-CA" sz="2400" dirty="0">
                          <a:effectLst/>
                        </a:rPr>
                        <a:t>Proportion of area</a:t>
                      </a:r>
                      <a:endParaRPr lang="en-CA"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r>
              <a:tr h="469277">
                <a:tc>
                  <a:txBody>
                    <a:bodyPr/>
                    <a:lstStyle/>
                    <a:p>
                      <a:pPr>
                        <a:lnSpc>
                          <a:spcPct val="110000"/>
                        </a:lnSpc>
                        <a:spcAft>
                          <a:spcPts val="0"/>
                        </a:spcAft>
                      </a:pPr>
                      <a:r>
                        <a:rPr lang="en-CA" sz="2400" dirty="0">
                          <a:effectLst/>
                        </a:rPr>
                        <a:t>Interior</a:t>
                      </a:r>
                      <a:endParaRPr lang="en-CA"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r">
                        <a:lnSpc>
                          <a:spcPct val="110000"/>
                        </a:lnSpc>
                        <a:spcAft>
                          <a:spcPts val="0"/>
                        </a:spcAft>
                      </a:pPr>
                      <a:r>
                        <a:rPr lang="en-CA" sz="2400" dirty="0">
                          <a:effectLst/>
                        </a:rPr>
                        <a:t>11283</a:t>
                      </a:r>
                      <a:endParaRPr lang="en-CA"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r">
                        <a:lnSpc>
                          <a:spcPct val="110000"/>
                        </a:lnSpc>
                        <a:spcAft>
                          <a:spcPts val="0"/>
                        </a:spcAft>
                      </a:pPr>
                      <a:r>
                        <a:rPr lang="en-CA" sz="2400" dirty="0">
                          <a:effectLst/>
                        </a:rPr>
                        <a:t>25</a:t>
                      </a:r>
                      <a:endParaRPr lang="en-CA"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r">
                        <a:lnSpc>
                          <a:spcPct val="110000"/>
                        </a:lnSpc>
                        <a:spcAft>
                          <a:spcPts val="0"/>
                        </a:spcAft>
                      </a:pPr>
                      <a:r>
                        <a:rPr lang="en-CA" sz="2400" dirty="0">
                          <a:effectLst/>
                        </a:rPr>
                        <a:t>0.340</a:t>
                      </a:r>
                      <a:endParaRPr lang="en-CA"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r>
              <a:tr h="469277">
                <a:tc>
                  <a:txBody>
                    <a:bodyPr/>
                    <a:lstStyle/>
                    <a:p>
                      <a:pPr>
                        <a:lnSpc>
                          <a:spcPct val="110000"/>
                        </a:lnSpc>
                        <a:spcAft>
                          <a:spcPts val="0"/>
                        </a:spcAft>
                      </a:pPr>
                      <a:r>
                        <a:rPr lang="en-CA" sz="2400" dirty="0">
                          <a:effectLst/>
                        </a:rPr>
                        <a:t>Interior edge</a:t>
                      </a:r>
                      <a:endParaRPr lang="en-CA"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r">
                        <a:lnSpc>
                          <a:spcPct val="110000"/>
                        </a:lnSpc>
                        <a:spcAft>
                          <a:spcPts val="0"/>
                        </a:spcAft>
                      </a:pPr>
                      <a:r>
                        <a:rPr lang="en-CA" sz="2400" dirty="0">
                          <a:effectLst/>
                        </a:rPr>
                        <a:t>3345</a:t>
                      </a:r>
                      <a:endParaRPr lang="en-CA"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r">
                        <a:lnSpc>
                          <a:spcPct val="110000"/>
                        </a:lnSpc>
                        <a:spcAft>
                          <a:spcPts val="0"/>
                        </a:spcAft>
                      </a:pPr>
                      <a:r>
                        <a:rPr lang="en-CA" sz="2400" dirty="0">
                          <a:effectLst/>
                        </a:rPr>
                        <a:t>22</a:t>
                      </a:r>
                      <a:endParaRPr lang="en-CA"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r">
                        <a:lnSpc>
                          <a:spcPct val="110000"/>
                        </a:lnSpc>
                        <a:spcAft>
                          <a:spcPts val="0"/>
                        </a:spcAft>
                      </a:pPr>
                      <a:r>
                        <a:rPr lang="en-CA" sz="2400" dirty="0">
                          <a:effectLst/>
                        </a:rPr>
                        <a:t>0.101</a:t>
                      </a:r>
                      <a:endParaRPr lang="en-CA"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r>
              <a:tr h="469277">
                <a:tc>
                  <a:txBody>
                    <a:bodyPr/>
                    <a:lstStyle/>
                    <a:p>
                      <a:pPr>
                        <a:lnSpc>
                          <a:spcPct val="110000"/>
                        </a:lnSpc>
                        <a:spcAft>
                          <a:spcPts val="0"/>
                        </a:spcAft>
                      </a:pPr>
                      <a:r>
                        <a:rPr lang="en-CA" sz="2400" dirty="0">
                          <a:effectLst/>
                        </a:rPr>
                        <a:t>Exterior edge</a:t>
                      </a:r>
                      <a:endParaRPr lang="en-CA"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r">
                        <a:lnSpc>
                          <a:spcPct val="110000"/>
                        </a:lnSpc>
                        <a:spcAft>
                          <a:spcPts val="0"/>
                        </a:spcAft>
                      </a:pPr>
                      <a:r>
                        <a:rPr lang="en-CA" sz="2400" dirty="0">
                          <a:effectLst/>
                        </a:rPr>
                        <a:t>3442</a:t>
                      </a:r>
                      <a:endParaRPr lang="en-CA"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r">
                        <a:lnSpc>
                          <a:spcPct val="110000"/>
                        </a:lnSpc>
                        <a:spcAft>
                          <a:spcPts val="0"/>
                        </a:spcAft>
                      </a:pPr>
                      <a:r>
                        <a:rPr lang="en-CA" sz="2400" dirty="0">
                          <a:effectLst/>
                        </a:rPr>
                        <a:t>30</a:t>
                      </a:r>
                      <a:endParaRPr lang="en-CA"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r">
                        <a:lnSpc>
                          <a:spcPct val="110000"/>
                        </a:lnSpc>
                        <a:spcAft>
                          <a:spcPts val="0"/>
                        </a:spcAft>
                      </a:pPr>
                      <a:r>
                        <a:rPr lang="en-CA" sz="2400" dirty="0">
                          <a:effectLst/>
                        </a:rPr>
                        <a:t>0.104</a:t>
                      </a:r>
                      <a:endParaRPr lang="en-CA"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r>
              <a:tr h="469277">
                <a:tc>
                  <a:txBody>
                    <a:bodyPr/>
                    <a:lstStyle/>
                    <a:p>
                      <a:pPr>
                        <a:lnSpc>
                          <a:spcPct val="110000"/>
                        </a:lnSpc>
                        <a:spcAft>
                          <a:spcPts val="0"/>
                        </a:spcAft>
                      </a:pPr>
                      <a:r>
                        <a:rPr lang="en-CA" sz="2400" dirty="0">
                          <a:effectLst/>
                        </a:rPr>
                        <a:t>Exterior</a:t>
                      </a:r>
                      <a:endParaRPr lang="en-CA"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r">
                        <a:lnSpc>
                          <a:spcPct val="110000"/>
                        </a:lnSpc>
                        <a:spcAft>
                          <a:spcPts val="0"/>
                        </a:spcAft>
                      </a:pPr>
                      <a:r>
                        <a:rPr lang="en-CA" sz="2400" dirty="0">
                          <a:effectLst/>
                        </a:rPr>
                        <a:t>15130</a:t>
                      </a:r>
                      <a:endParaRPr lang="en-CA"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r">
                        <a:lnSpc>
                          <a:spcPct val="110000"/>
                        </a:lnSpc>
                        <a:spcAft>
                          <a:spcPts val="0"/>
                        </a:spcAft>
                      </a:pPr>
                      <a:r>
                        <a:rPr lang="en-CA" sz="2400" dirty="0">
                          <a:effectLst/>
                        </a:rPr>
                        <a:t>40</a:t>
                      </a:r>
                      <a:endParaRPr lang="en-CA"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r">
                        <a:lnSpc>
                          <a:spcPct val="110000"/>
                        </a:lnSpc>
                        <a:spcAft>
                          <a:spcPts val="0"/>
                        </a:spcAft>
                      </a:pPr>
                      <a:r>
                        <a:rPr lang="en-CA" sz="2400" dirty="0">
                          <a:effectLst/>
                        </a:rPr>
                        <a:t>0.455</a:t>
                      </a:r>
                      <a:endParaRPr lang="en-CA"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r>
            </a:tbl>
          </a:graphicData>
        </a:graphic>
      </p:graphicFrame>
    </p:spTree>
    <p:extLst>
      <p:ext uri="{BB962C8B-B14F-4D97-AF65-F5344CB8AC3E}">
        <p14:creationId xmlns:p14="http://schemas.microsoft.com/office/powerpoint/2010/main" xmlns="" val="41961524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5</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1: Importing Data</a:t>
            </a:r>
            <a:endParaRPr lang="en-US" sz="4000" b="1" dirty="0">
              <a:latin typeface="Arial" pitchFamily="34" charset="0"/>
              <a:cs typeface="Arial" pitchFamily="34" charset="0"/>
            </a:endParaRPr>
          </a:p>
        </p:txBody>
      </p:sp>
      <p:pic>
        <p:nvPicPr>
          <p:cNvPr id="4" name="Picture 3" descr="viewing data.jpg"/>
          <p:cNvPicPr>
            <a:picLocks noChangeAspect="1"/>
          </p:cNvPicPr>
          <p:nvPr/>
        </p:nvPicPr>
        <p:blipFill>
          <a:blip r:embed="rId3" cstate="print"/>
          <a:stretch>
            <a:fillRect/>
          </a:stretch>
        </p:blipFill>
        <p:spPr>
          <a:xfrm>
            <a:off x="304800" y="1219200"/>
            <a:ext cx="8439912" cy="448931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Hypotheses</a:t>
            </a:r>
            <a:endParaRPr lang="en-CA" dirty="0"/>
          </a:p>
        </p:txBody>
      </p:sp>
      <p:sp>
        <p:nvSpPr>
          <p:cNvPr id="5" name="Text Placeholder 4"/>
          <p:cNvSpPr>
            <a:spLocks noGrp="1"/>
          </p:cNvSpPr>
          <p:nvPr>
            <p:ph type="body" idx="1"/>
          </p:nvPr>
        </p:nvSpPr>
        <p:spPr/>
        <p:txBody>
          <a:bodyPr/>
          <a:lstStyle/>
          <a:p>
            <a:r>
              <a:rPr lang="en-CA" dirty="0" smtClean="0"/>
              <a:t>Null Hypothesis</a:t>
            </a:r>
            <a:endParaRPr lang="en-CA" dirty="0"/>
          </a:p>
        </p:txBody>
      </p:sp>
      <p:sp>
        <p:nvSpPr>
          <p:cNvPr id="6" name="Content Placeholder 5"/>
          <p:cNvSpPr>
            <a:spLocks noGrp="1"/>
          </p:cNvSpPr>
          <p:nvPr>
            <p:ph sz="half" idx="2"/>
          </p:nvPr>
        </p:nvSpPr>
        <p:spPr/>
        <p:txBody>
          <a:bodyPr/>
          <a:lstStyle/>
          <a:p>
            <a:r>
              <a:rPr lang="en-CA" dirty="0" smtClean="0"/>
              <a:t>H</a:t>
            </a:r>
            <a:r>
              <a:rPr lang="en-CA" baseline="-25000" dirty="0" smtClean="0"/>
              <a:t>0</a:t>
            </a:r>
            <a:r>
              <a:rPr lang="en-CA" dirty="0" smtClean="0"/>
              <a:t>: The probability of finding moose tracks in a particular habitat type is the same across all habitat types.</a:t>
            </a:r>
            <a:endParaRPr lang="en-CA" dirty="0"/>
          </a:p>
        </p:txBody>
      </p:sp>
      <p:sp>
        <p:nvSpPr>
          <p:cNvPr id="7" name="Text Placeholder 6"/>
          <p:cNvSpPr>
            <a:spLocks noGrp="1"/>
          </p:cNvSpPr>
          <p:nvPr>
            <p:ph type="body" sz="quarter" idx="3"/>
          </p:nvPr>
        </p:nvSpPr>
        <p:spPr/>
        <p:txBody>
          <a:bodyPr/>
          <a:lstStyle/>
          <a:p>
            <a:r>
              <a:rPr lang="en-CA" dirty="0" smtClean="0"/>
              <a:t>Alternative hypothesis</a:t>
            </a:r>
            <a:endParaRPr lang="en-CA" dirty="0"/>
          </a:p>
        </p:txBody>
      </p:sp>
      <p:sp>
        <p:nvSpPr>
          <p:cNvPr id="8" name="Content Placeholder 7"/>
          <p:cNvSpPr>
            <a:spLocks noGrp="1"/>
          </p:cNvSpPr>
          <p:nvPr>
            <p:ph sz="quarter" idx="4"/>
          </p:nvPr>
        </p:nvSpPr>
        <p:spPr/>
        <p:txBody>
          <a:bodyPr/>
          <a:lstStyle/>
          <a:p>
            <a:r>
              <a:rPr lang="en-CA" dirty="0" smtClean="0"/>
              <a:t>H</a:t>
            </a:r>
            <a:r>
              <a:rPr lang="en-CA" baseline="-25000" dirty="0" smtClean="0"/>
              <a:t>A</a:t>
            </a:r>
            <a:r>
              <a:rPr lang="en-CA" dirty="0" smtClean="0"/>
              <a:t>: The probability of finding moose tracks in a particular habitat type is not the same across all habitat types.</a:t>
            </a:r>
          </a:p>
          <a:p>
            <a:endParaRPr lang="en-CA" dirty="0"/>
          </a:p>
        </p:txBody>
      </p:sp>
      <p:sp>
        <p:nvSpPr>
          <p:cNvPr id="15" name="Text Placeholder 4"/>
          <p:cNvSpPr txBox="1">
            <a:spLocks/>
          </p:cNvSpPr>
          <p:nvPr/>
        </p:nvSpPr>
        <p:spPr>
          <a:xfrm>
            <a:off x="820802" y="4500109"/>
            <a:ext cx="4044496" cy="73628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en-CA" sz="3600" dirty="0" smtClean="0"/>
              <a:t>Which test do we use?</a:t>
            </a:r>
            <a:endParaRPr lang="en-CA" sz="3600" dirty="0"/>
          </a:p>
        </p:txBody>
      </p:sp>
    </p:spTree>
    <p:extLst>
      <p:ext uri="{BB962C8B-B14F-4D97-AF65-F5344CB8AC3E}">
        <p14:creationId xmlns:p14="http://schemas.microsoft.com/office/powerpoint/2010/main" xmlns="" val="13258039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Χ</a:t>
            </a:r>
            <a:r>
              <a:rPr lang="en-CA" baseline="30000" dirty="0" smtClean="0"/>
              <a:t>2</a:t>
            </a:r>
            <a:r>
              <a:rPr lang="en-CA" dirty="0" smtClean="0"/>
              <a:t> Goodness of fit test</a:t>
            </a:r>
            <a:endParaRPr lang="en-CA" dirty="0"/>
          </a:p>
        </p:txBody>
      </p:sp>
      <p:sp>
        <p:nvSpPr>
          <p:cNvPr id="3" name="Content Placeholder 2"/>
          <p:cNvSpPr>
            <a:spLocks noGrp="1"/>
          </p:cNvSpPr>
          <p:nvPr>
            <p:ph idx="1"/>
          </p:nvPr>
        </p:nvSpPr>
        <p:spPr/>
        <p:txBody>
          <a:bodyPr/>
          <a:lstStyle/>
          <a:p>
            <a:r>
              <a:rPr lang="en-CA" dirty="0" smtClean="0"/>
              <a:t>We have:</a:t>
            </a:r>
          </a:p>
          <a:p>
            <a:pPr lvl="1"/>
            <a:r>
              <a:rPr lang="en-CA" dirty="0" smtClean="0"/>
              <a:t>An observed frequency distribution</a:t>
            </a:r>
          </a:p>
          <a:p>
            <a:pPr lvl="1"/>
            <a:r>
              <a:rPr lang="en-CA" dirty="0" smtClean="0"/>
              <a:t>A hypothetical frequency distribution</a:t>
            </a:r>
          </a:p>
          <a:p>
            <a:r>
              <a:rPr lang="en-CA" dirty="0" smtClean="0"/>
              <a:t>Goal:</a:t>
            </a:r>
          </a:p>
          <a:p>
            <a:pPr lvl="1"/>
            <a:r>
              <a:rPr lang="en-CA" dirty="0" smtClean="0"/>
              <a:t>Compare the two with a </a:t>
            </a:r>
            <a:r>
              <a:rPr lang="en-CA" dirty="0"/>
              <a:t>Χ</a:t>
            </a:r>
            <a:r>
              <a:rPr lang="en-CA" baseline="30000" dirty="0"/>
              <a:t>2</a:t>
            </a:r>
            <a:r>
              <a:rPr lang="en-CA" dirty="0"/>
              <a:t> </a:t>
            </a:r>
            <a:r>
              <a:rPr lang="en-CA" dirty="0" smtClean="0"/>
              <a:t>goodness </a:t>
            </a:r>
            <a:r>
              <a:rPr lang="en-CA" dirty="0"/>
              <a:t>of fit </a:t>
            </a:r>
            <a:r>
              <a:rPr lang="en-CA" dirty="0" smtClean="0"/>
              <a:t>test</a:t>
            </a:r>
          </a:p>
          <a:p>
            <a:r>
              <a:rPr lang="en-CA" dirty="0" smtClean="0"/>
              <a:t>R Code: </a:t>
            </a:r>
          </a:p>
          <a:p>
            <a:pPr lvl="1"/>
            <a:r>
              <a:rPr lang="en-CA" dirty="0" smtClean="0"/>
              <a:t>chisq.test(x, p = probs);</a:t>
            </a:r>
          </a:p>
          <a:p>
            <a:pPr lvl="1"/>
            <a:r>
              <a:rPr lang="en-CA" dirty="0"/>
              <a:t>x is a </a:t>
            </a:r>
            <a:r>
              <a:rPr lang="en-CA" dirty="0" smtClean="0"/>
              <a:t>numeric </a:t>
            </a:r>
            <a:r>
              <a:rPr lang="en-CA" dirty="0"/>
              <a:t>vector or </a:t>
            </a:r>
            <a:r>
              <a:rPr lang="en-CA" dirty="0" smtClean="0"/>
              <a:t>matrix of the observed frequency distribution</a:t>
            </a:r>
          </a:p>
          <a:p>
            <a:pPr lvl="1"/>
            <a:r>
              <a:rPr lang="en-CA" dirty="0" smtClean="0"/>
              <a:t>probs is a vector of probabilities of the same length of x</a:t>
            </a:r>
            <a:endParaRPr lang="en-CA" dirty="0"/>
          </a:p>
          <a:p>
            <a:pPr marL="0" indent="0">
              <a:buNone/>
            </a:pPr>
            <a:endParaRPr lang="en-CA" dirty="0" smtClean="0"/>
          </a:p>
        </p:txBody>
      </p:sp>
    </p:spTree>
    <p:extLst>
      <p:ext uri="{BB962C8B-B14F-4D97-AF65-F5344CB8AC3E}">
        <p14:creationId xmlns:p14="http://schemas.microsoft.com/office/powerpoint/2010/main" xmlns="" val="16981795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 Code</a:t>
            </a:r>
            <a:endParaRPr lang="en-CA" dirty="0"/>
          </a:p>
        </p:txBody>
      </p:sp>
      <p:sp>
        <p:nvSpPr>
          <p:cNvPr id="3" name="Content Placeholder 2"/>
          <p:cNvSpPr>
            <a:spLocks noGrp="1"/>
          </p:cNvSpPr>
          <p:nvPr>
            <p:ph idx="1"/>
          </p:nvPr>
        </p:nvSpPr>
        <p:spPr/>
        <p:txBody>
          <a:bodyPr>
            <a:noAutofit/>
          </a:bodyPr>
          <a:lstStyle/>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rPr>
              <a:t>## Set the working directory</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rPr>
              <a:t>setwd</a:t>
            </a:r>
            <a:r>
              <a:rPr lang="en-CA" sz="1800" dirty="0" smtClean="0">
                <a:latin typeface="Lucida Console" panose="020B0609040504020204" pitchFamily="49" charset="0"/>
              </a:rPr>
              <a:t>(“……");</a:t>
            </a:r>
            <a:endParaRPr lang="en-CA" sz="1800" dirty="0">
              <a:latin typeface="Lucida Console" panose="020B0609040504020204" pitchFamily="49" charset="0"/>
            </a:endParaRPr>
          </a:p>
          <a:p>
            <a:pPr marL="457200" indent="-457200">
              <a:lnSpc>
                <a:spcPct val="120000"/>
              </a:lnSpc>
              <a:spcBef>
                <a:spcPts val="0"/>
              </a:spcBef>
              <a:spcAft>
                <a:spcPts val="0"/>
              </a:spcAft>
              <a:buFont typeface="+mj-lt"/>
              <a:buAutoNum type="arabicPeriod"/>
            </a:pPr>
            <a:r>
              <a:rPr lang="en-CA" sz="1800" dirty="0" smtClean="0">
                <a:latin typeface="Lucida Console" panose="020B0609040504020204" pitchFamily="49" charset="0"/>
              </a:rPr>
              <a:t> </a:t>
            </a:r>
            <a:endParaRPr lang="en-CA" sz="1800" dirty="0">
              <a:latin typeface="Lucida Console" panose="020B0609040504020204" pitchFamily="49" charset="0"/>
            </a:endParaRP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rPr>
              <a:t>## Load xlsx library</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rPr>
              <a:t>library("xlsx");</a:t>
            </a:r>
          </a:p>
          <a:p>
            <a:pPr marL="457200" indent="-457200">
              <a:lnSpc>
                <a:spcPct val="120000"/>
              </a:lnSpc>
              <a:spcBef>
                <a:spcPts val="0"/>
              </a:spcBef>
              <a:spcAft>
                <a:spcPts val="0"/>
              </a:spcAft>
              <a:buFont typeface="+mj-lt"/>
              <a:buAutoNum type="arabicPeriod"/>
            </a:pPr>
            <a:r>
              <a:rPr lang="en-CA" sz="1800" dirty="0" smtClean="0">
                <a:latin typeface="Lucida Console" panose="020B0609040504020204" pitchFamily="49" charset="0"/>
              </a:rPr>
              <a:t> </a:t>
            </a:r>
            <a:endParaRPr lang="en-CA" sz="1800" dirty="0">
              <a:latin typeface="Lucida Console" panose="020B0609040504020204" pitchFamily="49" charset="0"/>
            </a:endParaRP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rPr>
              <a:t>## Import dataset</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rPr>
              <a:t>moose &lt;- read.xlsx("moose_habitat_selection.xlsx",1);</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rPr>
              <a:t>moose</a:t>
            </a:r>
          </a:p>
          <a:p>
            <a:pPr marL="457200" indent="-457200">
              <a:lnSpc>
                <a:spcPct val="120000"/>
              </a:lnSpc>
              <a:spcBef>
                <a:spcPts val="0"/>
              </a:spcBef>
              <a:spcAft>
                <a:spcPts val="0"/>
              </a:spcAft>
              <a:buFont typeface="+mj-lt"/>
              <a:buAutoNum type="arabicPeriod"/>
            </a:pPr>
            <a:r>
              <a:rPr lang="en-CA" sz="1800" dirty="0" smtClean="0">
                <a:latin typeface="Lucida Console" panose="020B0609040504020204" pitchFamily="49" charset="0"/>
              </a:rPr>
              <a:t> </a:t>
            </a:r>
            <a:endParaRPr lang="en-CA" sz="1800" dirty="0">
              <a:latin typeface="Lucida Console" panose="020B0609040504020204" pitchFamily="49" charset="0"/>
            </a:endParaRP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rPr>
              <a:t>## Chi-Square test</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rPr>
              <a:t>chisq.test(moose$Number.of.moose, p=moose$Proportion.of.area);</a:t>
            </a:r>
          </a:p>
        </p:txBody>
      </p:sp>
    </p:spTree>
    <p:extLst>
      <p:ext uri="{BB962C8B-B14F-4D97-AF65-F5344CB8AC3E}">
        <p14:creationId xmlns:p14="http://schemas.microsoft.com/office/powerpoint/2010/main" xmlns="" val="18378950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 Output &amp; Meaning</a:t>
            </a:r>
            <a:endParaRPr lang="en-CA" dirty="0"/>
          </a:p>
        </p:txBody>
      </p:sp>
      <p:sp>
        <p:nvSpPr>
          <p:cNvPr id="3" name="Content Placeholder 2"/>
          <p:cNvSpPr>
            <a:spLocks noGrp="1"/>
          </p:cNvSpPr>
          <p:nvPr>
            <p:ph idx="1"/>
          </p:nvPr>
        </p:nvSpPr>
        <p:spPr>
          <a:xfrm>
            <a:off x="822960" y="1845735"/>
            <a:ext cx="7543800" cy="1259775"/>
          </a:xfrm>
        </p:spPr>
        <p:txBody>
          <a:bodyPr>
            <a:noAutofit/>
          </a:bodyPr>
          <a:lstStyle/>
          <a:p>
            <a:pPr marL="342900" indent="-342900">
              <a:buFont typeface="+mj-lt"/>
              <a:buAutoNum type="arabicPeriod"/>
            </a:pPr>
            <a:r>
              <a:rPr lang="en-CA" sz="1800" dirty="0">
                <a:latin typeface="Lucida Console" panose="020B0609040504020204" pitchFamily="49" charset="0"/>
              </a:rPr>
              <a:t>	Chi-squared test for given probabilities</a:t>
            </a:r>
          </a:p>
          <a:p>
            <a:pPr marL="342900" indent="-342900">
              <a:buFont typeface="+mj-lt"/>
              <a:buAutoNum type="arabicPeriod"/>
            </a:pPr>
            <a:r>
              <a:rPr lang="en-CA" sz="1800" dirty="0" smtClean="0">
                <a:latin typeface="Lucida Console" panose="020B0609040504020204" pitchFamily="49" charset="0"/>
              </a:rPr>
              <a:t> </a:t>
            </a:r>
            <a:endParaRPr lang="en-CA" sz="1800" dirty="0">
              <a:latin typeface="Lucida Console" panose="020B0609040504020204" pitchFamily="49" charset="0"/>
            </a:endParaRPr>
          </a:p>
          <a:p>
            <a:pPr marL="342900" indent="-342900">
              <a:buFont typeface="+mj-lt"/>
              <a:buAutoNum type="arabicPeriod"/>
            </a:pPr>
            <a:r>
              <a:rPr lang="en-CA" sz="1800" dirty="0">
                <a:latin typeface="Lucida Console" panose="020B0609040504020204" pitchFamily="49" charset="0"/>
              </a:rPr>
              <a:t>data:  moose$Number.of.moose</a:t>
            </a:r>
          </a:p>
          <a:p>
            <a:pPr marL="342900" indent="-342900">
              <a:buFont typeface="+mj-lt"/>
              <a:buAutoNum type="arabicPeriod"/>
            </a:pPr>
            <a:r>
              <a:rPr lang="en-CA" sz="1800" dirty="0">
                <a:latin typeface="Lucida Console" panose="020B0609040504020204" pitchFamily="49" charset="0"/>
              </a:rPr>
              <a:t>X-squared = 43.689, df = 3, p-value = 1.757e-09</a:t>
            </a:r>
          </a:p>
        </p:txBody>
      </p:sp>
      <p:sp>
        <p:nvSpPr>
          <p:cNvPr id="6" name="Content Placeholder 2"/>
          <p:cNvSpPr txBox="1">
            <a:spLocks/>
          </p:cNvSpPr>
          <p:nvPr/>
        </p:nvSpPr>
        <p:spPr>
          <a:xfrm>
            <a:off x="820802" y="3757924"/>
            <a:ext cx="7543800" cy="2142545"/>
          </a:xfrm>
          <a:prstGeom prst="rect">
            <a:avLst/>
          </a:prstGeom>
        </p:spPr>
        <p:txBody>
          <a:bodyPr vert="horz" lIns="91440" tIns="45720" rIns="91440" bIns="45720" rtlCol="0" anchor="ctr">
            <a:noAutofit/>
          </a:bodyPr>
          <a:lstStyle>
            <a:defPPr>
              <a:defRPr lang="en-US"/>
            </a:defPPr>
            <a:lvl1pPr indent="0" defTabSz="914400">
              <a:lnSpc>
                <a:spcPct val="90000"/>
              </a:lnSpc>
              <a:spcBef>
                <a:spcPts val="1200"/>
              </a:spcBef>
              <a:spcAft>
                <a:spcPts val="200"/>
              </a:spcAft>
              <a:buClr>
                <a:schemeClr val="accent1"/>
              </a:buClr>
              <a:buSzPct val="100000"/>
              <a:buFont typeface="Calibri" panose="020F0502020204030204" pitchFamily="34" charset="0"/>
              <a:buNone/>
              <a:defRPr sz="3600" b="0" cap="all" baseline="0">
                <a:solidFill>
                  <a:schemeClr val="tx2"/>
                </a:solidFill>
              </a:defRPr>
            </a:lvl1pPr>
            <a:lvl2pPr indent="0" defTabSz="914400">
              <a:lnSpc>
                <a:spcPct val="90000"/>
              </a:lnSpc>
              <a:spcBef>
                <a:spcPts val="200"/>
              </a:spcBef>
              <a:spcAft>
                <a:spcPts val="400"/>
              </a:spcAft>
              <a:buClr>
                <a:schemeClr val="accent1"/>
              </a:buClr>
              <a:buFont typeface="Calibri" pitchFamily="34" charset="0"/>
              <a:buNone/>
              <a:defRPr sz="2000" b="1">
                <a:solidFill>
                  <a:schemeClr val="tx1">
                    <a:lumMod val="75000"/>
                    <a:lumOff val="25000"/>
                  </a:schemeClr>
                </a:solidFill>
              </a:defRPr>
            </a:lvl2pPr>
            <a:lvl3pPr indent="0" defTabSz="914400">
              <a:lnSpc>
                <a:spcPct val="90000"/>
              </a:lnSpc>
              <a:spcBef>
                <a:spcPts val="200"/>
              </a:spcBef>
              <a:spcAft>
                <a:spcPts val="400"/>
              </a:spcAft>
              <a:buClr>
                <a:schemeClr val="accent1"/>
              </a:buClr>
              <a:buFont typeface="Calibri" pitchFamily="34" charset="0"/>
              <a:buNone/>
              <a:defRPr b="1">
                <a:solidFill>
                  <a:schemeClr val="tx1">
                    <a:lumMod val="75000"/>
                    <a:lumOff val="25000"/>
                  </a:schemeClr>
                </a:solidFill>
              </a:defRPr>
            </a:lvl3pPr>
            <a:lvl4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4pPr>
            <a:lvl5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5pPr>
            <a:lvl6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6pPr>
            <a:lvl7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7pPr>
            <a:lvl8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8pPr>
            <a:lvl9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9pPr>
          </a:lstStyle>
          <a:p>
            <a:r>
              <a:rPr lang="en-CA" dirty="0"/>
              <a:t>If </a:t>
            </a:r>
            <a:r>
              <a:rPr lang="en-CA" dirty="0" smtClean="0"/>
              <a:t>p </a:t>
            </a:r>
            <a:r>
              <a:rPr lang="en-CA" dirty="0"/>
              <a:t>&lt; 0.05, </a:t>
            </a:r>
            <a:endParaRPr lang="en-CA" dirty="0" smtClean="0"/>
          </a:p>
          <a:p>
            <a:r>
              <a:rPr lang="en-CA" dirty="0"/>
              <a:t>	</a:t>
            </a:r>
            <a:r>
              <a:rPr lang="en-CA" dirty="0" smtClean="0"/>
              <a:t>do </a:t>
            </a:r>
            <a:r>
              <a:rPr lang="en-CA" dirty="0"/>
              <a:t>we reject the </a:t>
            </a:r>
            <a:r>
              <a:rPr lang="en-CA" dirty="0" smtClean="0"/>
              <a:t>H</a:t>
            </a:r>
            <a:r>
              <a:rPr lang="en-CA" baseline="-25000" dirty="0" smtClean="0"/>
              <a:t>0</a:t>
            </a:r>
            <a:r>
              <a:rPr lang="en-CA" dirty="0" smtClean="0"/>
              <a:t>?</a:t>
            </a:r>
          </a:p>
          <a:p>
            <a:r>
              <a:rPr lang="en-CA" dirty="0"/>
              <a:t>	</a:t>
            </a:r>
            <a:r>
              <a:rPr lang="en-CA" dirty="0" smtClean="0"/>
              <a:t>Do we have evidence to support H</a:t>
            </a:r>
            <a:r>
              <a:rPr lang="en-CA" baseline="-25000" dirty="0" smtClean="0"/>
              <a:t>1</a:t>
            </a:r>
            <a:r>
              <a:rPr lang="en-CA" dirty="0" smtClean="0"/>
              <a:t>?</a:t>
            </a:r>
            <a:endParaRPr lang="en-CA" dirty="0"/>
          </a:p>
        </p:txBody>
      </p:sp>
    </p:spTree>
    <p:extLst>
      <p:ext uri="{BB962C8B-B14F-4D97-AF65-F5344CB8AC3E}">
        <p14:creationId xmlns:p14="http://schemas.microsoft.com/office/powerpoint/2010/main" xmlns="" val="35895176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CA" sz="6600" dirty="0" smtClean="0"/>
              <a:t>Example 2:</a:t>
            </a:r>
            <a:br>
              <a:rPr lang="en-CA" sz="6600" dirty="0" smtClean="0"/>
            </a:br>
            <a:r>
              <a:rPr lang="en-CA" sz="6600" dirty="0" smtClean="0"/>
              <a:t>Effects of a dam on sturgeon</a:t>
            </a:r>
            <a:endParaRPr lang="en-CA" sz="6600" dirty="0"/>
          </a:p>
        </p:txBody>
      </p:sp>
      <p:sp>
        <p:nvSpPr>
          <p:cNvPr id="3" name="Subtitle 2"/>
          <p:cNvSpPr>
            <a:spLocks noGrp="1"/>
          </p:cNvSpPr>
          <p:nvPr>
            <p:ph type="subTitle" idx="1"/>
          </p:nvPr>
        </p:nvSpPr>
        <p:spPr/>
        <p:txBody>
          <a:bodyPr/>
          <a:lstStyle/>
          <a:p>
            <a:endParaRPr lang="en-CA" dirty="0"/>
          </a:p>
        </p:txBody>
      </p:sp>
    </p:spTree>
    <p:extLst>
      <p:ext uri="{BB962C8B-B14F-4D97-AF65-F5344CB8AC3E}">
        <p14:creationId xmlns:p14="http://schemas.microsoft.com/office/powerpoint/2010/main" xmlns="" val="25018324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dirty="0" smtClean="0"/>
              <a:t>Question: does a dam have an effect on sturgeon?</a:t>
            </a:r>
            <a:endParaRPr lang="en-CA" sz="4000" dirty="0"/>
          </a:p>
        </p:txBody>
      </p:sp>
      <p:sp>
        <p:nvSpPr>
          <p:cNvPr id="3" name="Content Placeholder 2"/>
          <p:cNvSpPr>
            <a:spLocks noGrp="1"/>
          </p:cNvSpPr>
          <p:nvPr>
            <p:ph sz="half" idx="1"/>
          </p:nvPr>
        </p:nvSpPr>
        <p:spPr/>
        <p:txBody>
          <a:bodyPr anchor="ctr">
            <a:normAutofit/>
          </a:bodyPr>
          <a:lstStyle/>
          <a:p>
            <a:r>
              <a:rPr lang="en-CA" dirty="0" smtClean="0"/>
              <a:t>Dam built on the Saskatchewan River between The Pas and Cumberland </a:t>
            </a:r>
            <a:r>
              <a:rPr lang="en-CA" dirty="0"/>
              <a:t>House in </a:t>
            </a:r>
            <a:r>
              <a:rPr lang="en-CA" dirty="0" smtClean="0"/>
              <a:t>Saskatchewan, Canada</a:t>
            </a:r>
          </a:p>
          <a:p>
            <a:r>
              <a:rPr lang="en-CA" dirty="0" smtClean="0"/>
              <a:t>Two sites:</a:t>
            </a:r>
          </a:p>
          <a:p>
            <a:pPr lvl="1"/>
            <a:r>
              <a:rPr lang="en-CA" dirty="0" smtClean="0"/>
              <a:t>The Pas</a:t>
            </a:r>
          </a:p>
          <a:p>
            <a:pPr lvl="1"/>
            <a:r>
              <a:rPr lang="en-CA" dirty="0" smtClean="0"/>
              <a:t>Cumberland House</a:t>
            </a:r>
          </a:p>
          <a:p>
            <a:r>
              <a:rPr lang="en-CA" dirty="0" smtClean="0"/>
              <a:t>Measure sturgeon characteristics:</a:t>
            </a:r>
          </a:p>
          <a:p>
            <a:pPr lvl="1"/>
            <a:r>
              <a:rPr lang="en-CA" dirty="0" smtClean="0"/>
              <a:t>Fork length</a:t>
            </a:r>
          </a:p>
          <a:p>
            <a:pPr lvl="1"/>
            <a:r>
              <a:rPr lang="en-CA" dirty="0" smtClean="0"/>
              <a:t>Weight</a:t>
            </a:r>
          </a:p>
          <a:p>
            <a:pPr lvl="1"/>
            <a:r>
              <a:rPr lang="en-CA" dirty="0" smtClean="0"/>
              <a:t>Age</a:t>
            </a:r>
          </a:p>
          <a:p>
            <a:pPr lvl="1"/>
            <a:r>
              <a:rPr lang="en-CA" dirty="0" smtClean="0"/>
              <a:t>Sex</a:t>
            </a:r>
          </a:p>
        </p:txBody>
      </p:sp>
      <p:pic>
        <p:nvPicPr>
          <p:cNvPr id="5" name="Picture 2" descr="http://www.nmfs.noaa.gov/pr/laws/esa/40th/photos/shortnosesturgeon8980_robertmichelson.jpg"/>
          <p:cNvPicPr>
            <a:picLocks noGrp="1" noChangeAspect="1" noChangeArrowheads="1"/>
          </p:cNvPicPr>
          <p:nvPr>
            <p:ph sz="half" idx="2"/>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63679" y="2217404"/>
            <a:ext cx="3702844" cy="32804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781766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data</a:t>
            </a:r>
            <a:endParaRPr lang="en-CA"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1044345226"/>
              </p:ext>
            </p:extLst>
          </p:nvPr>
        </p:nvGraphicFramePr>
        <p:xfrm>
          <a:off x="965060" y="1863517"/>
          <a:ext cx="7371000" cy="4128135"/>
        </p:xfrm>
        <a:graphic>
          <a:graphicData uri="http://schemas.openxmlformats.org/drawingml/2006/table">
            <a:tbl>
              <a:tblPr firstRow="1">
                <a:tableStyleId>{3B4B98B0-60AC-42C2-AFA5-B58CD77FA1E5}</a:tableStyleId>
              </a:tblPr>
              <a:tblGrid>
                <a:gridCol w="1269000"/>
                <a:gridCol w="1647000"/>
                <a:gridCol w="918000"/>
                <a:gridCol w="1539000"/>
                <a:gridCol w="1134000"/>
                <a:gridCol w="864000"/>
              </a:tblGrid>
              <a:tr h="370840">
                <a:tc>
                  <a:txBody>
                    <a:bodyPr/>
                    <a:lstStyle/>
                    <a:p>
                      <a:pPr algn="l" fontAlgn="b"/>
                      <a:r>
                        <a:rPr lang="en-CA" sz="2400" u="none" strike="noStrike" dirty="0">
                          <a:effectLst/>
                        </a:rPr>
                        <a:t>sex</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l" fontAlgn="b"/>
                      <a:r>
                        <a:rPr lang="en-CA" sz="2400" u="none" strike="noStrike" dirty="0">
                          <a:effectLst/>
                        </a:rPr>
                        <a:t>location</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year</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fklngth</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wght</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age</a:t>
                      </a:r>
                      <a:endParaRPr lang="en-CA" sz="2400" b="0" i="0" u="none" strike="noStrike" dirty="0">
                        <a:solidFill>
                          <a:srgbClr val="000000"/>
                        </a:solidFill>
                        <a:effectLst/>
                        <a:latin typeface="Calibri" panose="020F0502020204030204" pitchFamily="34" charset="0"/>
                      </a:endParaRPr>
                    </a:p>
                  </a:txBody>
                  <a:tcPr marL="7144" marR="7144" marT="9525" marB="0" anchor="b"/>
                </a:tc>
              </a:tr>
              <a:tr h="370840">
                <a:tc>
                  <a:txBody>
                    <a:bodyPr/>
                    <a:lstStyle/>
                    <a:p>
                      <a:pPr algn="l" fontAlgn="b"/>
                      <a:r>
                        <a:rPr lang="en-CA" sz="2400" u="none" strike="noStrike" dirty="0">
                          <a:effectLst/>
                        </a:rPr>
                        <a:t>MALE</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l" fontAlgn="b"/>
                      <a:r>
                        <a:rPr lang="en-CA" sz="2400" u="none" strike="noStrike" dirty="0">
                          <a:effectLst/>
                        </a:rPr>
                        <a:t>THE_PAS</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1978</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37.00787</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15.95</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11</a:t>
                      </a:r>
                      <a:endParaRPr lang="en-CA" sz="2400" b="0" i="0" u="none" strike="noStrike" dirty="0">
                        <a:solidFill>
                          <a:srgbClr val="000000"/>
                        </a:solidFill>
                        <a:effectLst/>
                        <a:latin typeface="Calibri" panose="020F0502020204030204" pitchFamily="34" charset="0"/>
                      </a:endParaRPr>
                    </a:p>
                  </a:txBody>
                  <a:tcPr marL="7144" marR="7144" marT="9525" marB="0" anchor="b"/>
                </a:tc>
              </a:tr>
              <a:tr h="370840">
                <a:tc>
                  <a:txBody>
                    <a:bodyPr/>
                    <a:lstStyle/>
                    <a:p>
                      <a:pPr algn="l" fontAlgn="b"/>
                      <a:r>
                        <a:rPr lang="en-CA" sz="2400" u="none" strike="noStrike" dirty="0">
                          <a:effectLst/>
                        </a:rPr>
                        <a:t>FEMALE</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l" fontAlgn="b"/>
                      <a:r>
                        <a:rPr lang="en-CA" sz="2400" u="none" strike="noStrike" dirty="0">
                          <a:effectLst/>
                        </a:rPr>
                        <a:t>THE_PAS</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1978</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50.19685</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NA</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24</a:t>
                      </a:r>
                      <a:endParaRPr lang="en-CA" sz="2400" b="0" i="0" u="none" strike="noStrike" dirty="0">
                        <a:solidFill>
                          <a:srgbClr val="000000"/>
                        </a:solidFill>
                        <a:effectLst/>
                        <a:latin typeface="Calibri" panose="020F0502020204030204" pitchFamily="34" charset="0"/>
                      </a:endParaRPr>
                    </a:p>
                  </a:txBody>
                  <a:tcPr marL="7144" marR="7144" marT="9525" marB="0" anchor="b"/>
                </a:tc>
              </a:tr>
              <a:tr h="370840">
                <a:tc>
                  <a:txBody>
                    <a:bodyPr/>
                    <a:lstStyle/>
                    <a:p>
                      <a:pPr algn="l" fontAlgn="b"/>
                      <a:r>
                        <a:rPr lang="en-CA" sz="2400" u="none" strike="noStrike" dirty="0">
                          <a:effectLst/>
                        </a:rPr>
                        <a:t>MALE</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l" fontAlgn="b"/>
                      <a:r>
                        <a:rPr lang="en-CA" sz="2400" u="none" strike="noStrike" dirty="0">
                          <a:effectLst/>
                        </a:rPr>
                        <a:t>THE_PAS</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1978</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28.93701</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6.49</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7</a:t>
                      </a:r>
                      <a:endParaRPr lang="en-CA" sz="2400" b="0" i="0" u="none" strike="noStrike" dirty="0">
                        <a:solidFill>
                          <a:srgbClr val="000000"/>
                        </a:solidFill>
                        <a:effectLst/>
                        <a:latin typeface="Calibri" panose="020F0502020204030204" pitchFamily="34" charset="0"/>
                      </a:endParaRPr>
                    </a:p>
                  </a:txBody>
                  <a:tcPr marL="7144" marR="7144" marT="9525" marB="0" anchor="b"/>
                </a:tc>
              </a:tr>
              <a:tr h="370840">
                <a:tc>
                  <a:txBody>
                    <a:bodyPr/>
                    <a:lstStyle/>
                    <a:p>
                      <a:pPr algn="l" fontAlgn="b"/>
                      <a:r>
                        <a:rPr lang="en-CA" sz="2400" u="none" strike="noStrike" dirty="0">
                          <a:effectLst/>
                        </a:rPr>
                        <a:t>FEMALE</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l" fontAlgn="b"/>
                      <a:r>
                        <a:rPr lang="en-CA" sz="2400" u="none" strike="noStrike" dirty="0">
                          <a:effectLst/>
                        </a:rPr>
                        <a:t>THE_PAS</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1978</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50.19685</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NA</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23</a:t>
                      </a:r>
                      <a:endParaRPr lang="en-CA" sz="2400" b="0" i="0" u="none" strike="noStrike" dirty="0">
                        <a:solidFill>
                          <a:srgbClr val="000000"/>
                        </a:solidFill>
                        <a:effectLst/>
                        <a:latin typeface="Calibri" panose="020F0502020204030204" pitchFamily="34" charset="0"/>
                      </a:endParaRPr>
                    </a:p>
                  </a:txBody>
                  <a:tcPr marL="7144" marR="7144" marT="9525" marB="0" anchor="b"/>
                </a:tc>
              </a:tr>
              <a:tr h="370840">
                <a:tc>
                  <a:txBody>
                    <a:bodyPr/>
                    <a:lstStyle/>
                    <a:p>
                      <a:pPr algn="l" fontAlgn="b"/>
                      <a:r>
                        <a:rPr lang="en-CA" sz="2400" u="none" strike="noStrike" dirty="0" smtClean="0">
                          <a:effectLst/>
                        </a:rPr>
                        <a:t>…</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l" fontAlgn="b"/>
                      <a:r>
                        <a:rPr lang="en-CA" sz="2400" u="none" strike="noStrike" dirty="0" smtClean="0">
                          <a:effectLst/>
                        </a:rPr>
                        <a:t>…</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smtClean="0">
                          <a:effectLst/>
                        </a:rPr>
                        <a:t>…</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smtClean="0">
                          <a:effectLst/>
                        </a:rPr>
                        <a:t>…</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smtClean="0">
                          <a:effectLst/>
                        </a:rPr>
                        <a:t>…</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smtClean="0">
                          <a:effectLst/>
                        </a:rPr>
                        <a:t>…</a:t>
                      </a:r>
                      <a:endParaRPr lang="en-CA" sz="2400" b="0" i="0" u="none" strike="noStrike" dirty="0">
                        <a:solidFill>
                          <a:srgbClr val="000000"/>
                        </a:solidFill>
                        <a:effectLst/>
                        <a:latin typeface="Calibri" panose="020F0502020204030204" pitchFamily="34" charset="0"/>
                      </a:endParaRPr>
                    </a:p>
                  </a:txBody>
                  <a:tcPr marL="7144" marR="7144" marT="9525" marB="0" anchor="b"/>
                </a:tc>
              </a:tr>
              <a:tr h="370840">
                <a:tc>
                  <a:txBody>
                    <a:bodyPr/>
                    <a:lstStyle/>
                    <a:p>
                      <a:pPr algn="l" fontAlgn="b"/>
                      <a:r>
                        <a:rPr lang="en-CA" sz="2400" u="none" strike="noStrike" dirty="0">
                          <a:effectLst/>
                        </a:rPr>
                        <a:t>MALE</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l" fontAlgn="b"/>
                      <a:r>
                        <a:rPr lang="en-CA" sz="2400" u="none" strike="noStrike" dirty="0">
                          <a:effectLst/>
                        </a:rPr>
                        <a:t>CUMBERLAND</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1978</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44.01575</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17.2</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26</a:t>
                      </a:r>
                      <a:endParaRPr lang="en-CA" sz="2400" b="0" i="0" u="none" strike="noStrike" dirty="0">
                        <a:solidFill>
                          <a:srgbClr val="000000"/>
                        </a:solidFill>
                        <a:effectLst/>
                        <a:latin typeface="Calibri" panose="020F0502020204030204" pitchFamily="34" charset="0"/>
                      </a:endParaRPr>
                    </a:p>
                  </a:txBody>
                  <a:tcPr marL="7144" marR="7144" marT="9525" marB="0" anchor="b"/>
                </a:tc>
              </a:tr>
              <a:tr h="370840">
                <a:tc>
                  <a:txBody>
                    <a:bodyPr/>
                    <a:lstStyle/>
                    <a:p>
                      <a:pPr algn="l" fontAlgn="b"/>
                      <a:r>
                        <a:rPr lang="en-CA" sz="2400" u="none" strike="noStrike" dirty="0">
                          <a:effectLst/>
                        </a:rPr>
                        <a:t>MALE</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l" fontAlgn="b"/>
                      <a:r>
                        <a:rPr lang="en-CA" sz="2400" u="none" strike="noStrike" dirty="0">
                          <a:effectLst/>
                        </a:rPr>
                        <a:t>CUMBERLAND</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1978</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37.00787</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14</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16</a:t>
                      </a:r>
                      <a:endParaRPr lang="en-CA" sz="2400" b="0" i="0" u="none" strike="noStrike" dirty="0">
                        <a:solidFill>
                          <a:srgbClr val="000000"/>
                        </a:solidFill>
                        <a:effectLst/>
                        <a:latin typeface="Calibri" panose="020F0502020204030204" pitchFamily="34" charset="0"/>
                      </a:endParaRPr>
                    </a:p>
                  </a:txBody>
                  <a:tcPr marL="7144" marR="7144" marT="9525" marB="0" anchor="b"/>
                </a:tc>
              </a:tr>
              <a:tr h="370840">
                <a:tc>
                  <a:txBody>
                    <a:bodyPr/>
                    <a:lstStyle/>
                    <a:p>
                      <a:pPr algn="l" fontAlgn="b"/>
                      <a:r>
                        <a:rPr lang="en-CA" sz="2400" u="none" strike="noStrike" dirty="0">
                          <a:effectLst/>
                        </a:rPr>
                        <a:t>MALE</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l" fontAlgn="b"/>
                      <a:r>
                        <a:rPr lang="en-CA" sz="2400" u="none" strike="noStrike" dirty="0">
                          <a:effectLst/>
                        </a:rPr>
                        <a:t>CUMBERLAND</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1978</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39.17323</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17.7</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21</a:t>
                      </a:r>
                      <a:endParaRPr lang="en-CA" sz="2400" b="0" i="0" u="none" strike="noStrike" dirty="0">
                        <a:solidFill>
                          <a:srgbClr val="000000"/>
                        </a:solidFill>
                        <a:effectLst/>
                        <a:latin typeface="Calibri" panose="020F0502020204030204" pitchFamily="34" charset="0"/>
                      </a:endParaRPr>
                    </a:p>
                  </a:txBody>
                  <a:tcPr marL="7144" marR="7144" marT="9525" marB="0" anchor="b"/>
                </a:tc>
              </a:tr>
              <a:tr h="370840">
                <a:tc>
                  <a:txBody>
                    <a:bodyPr/>
                    <a:lstStyle/>
                    <a:p>
                      <a:pPr algn="l" fontAlgn="b"/>
                      <a:r>
                        <a:rPr lang="en-CA" sz="2400" u="none" strike="noStrike" dirty="0">
                          <a:effectLst/>
                        </a:rPr>
                        <a:t>FEMALE</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l" fontAlgn="b"/>
                      <a:r>
                        <a:rPr lang="en-CA" sz="2400" u="none" strike="noStrike" dirty="0">
                          <a:effectLst/>
                        </a:rPr>
                        <a:t>CUMBERLAND</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1978</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46.85039</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23.9</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a:effectLst/>
                        </a:rPr>
                        <a:t>24</a:t>
                      </a:r>
                      <a:endParaRPr lang="en-CA" sz="2400" b="0" i="0" u="none" strike="noStrike" dirty="0">
                        <a:solidFill>
                          <a:srgbClr val="000000"/>
                        </a:solidFill>
                        <a:effectLst/>
                        <a:latin typeface="Calibri" panose="020F0502020204030204" pitchFamily="34" charset="0"/>
                      </a:endParaRPr>
                    </a:p>
                  </a:txBody>
                  <a:tcPr marL="7144" marR="7144" marT="9525" marB="0" anchor="b"/>
                </a:tc>
              </a:tr>
              <a:tr h="370840">
                <a:tc>
                  <a:txBody>
                    <a:bodyPr/>
                    <a:lstStyle/>
                    <a:p>
                      <a:pPr algn="l" fontAlgn="b"/>
                      <a:r>
                        <a:rPr lang="en-CA" sz="2400" u="none" strike="noStrike" dirty="0" smtClean="0">
                          <a:effectLst/>
                        </a:rPr>
                        <a:t>…</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l" fontAlgn="b"/>
                      <a:r>
                        <a:rPr lang="en-CA" sz="2400" u="none" strike="noStrike" dirty="0" smtClean="0">
                          <a:effectLst/>
                        </a:rPr>
                        <a:t>…</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smtClean="0">
                          <a:effectLst/>
                        </a:rPr>
                        <a:t>…</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smtClean="0">
                          <a:effectLst/>
                        </a:rPr>
                        <a:t>…</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smtClean="0">
                          <a:effectLst/>
                        </a:rPr>
                        <a:t>…</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u="none" strike="noStrike" dirty="0" smtClean="0">
                          <a:effectLst/>
                        </a:rPr>
                        <a:t>…</a:t>
                      </a:r>
                      <a:endParaRPr lang="en-CA" sz="2400" b="0" i="0" u="none" strike="noStrike" dirty="0">
                        <a:solidFill>
                          <a:srgbClr val="000000"/>
                        </a:solidFill>
                        <a:effectLst/>
                        <a:latin typeface="Calibri" panose="020F0502020204030204" pitchFamily="34" charset="0"/>
                      </a:endParaRPr>
                    </a:p>
                  </a:txBody>
                  <a:tcPr marL="7144" marR="7144" marT="9525" marB="0" anchor="b"/>
                </a:tc>
              </a:tr>
            </a:tbl>
          </a:graphicData>
        </a:graphic>
      </p:graphicFrame>
    </p:spTree>
    <p:extLst>
      <p:ext uri="{BB962C8B-B14F-4D97-AF65-F5344CB8AC3E}">
        <p14:creationId xmlns:p14="http://schemas.microsoft.com/office/powerpoint/2010/main" xmlns="" val="9399553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Hypotheses</a:t>
            </a:r>
            <a:endParaRPr lang="en-CA" dirty="0"/>
          </a:p>
        </p:txBody>
      </p:sp>
      <p:sp>
        <p:nvSpPr>
          <p:cNvPr id="5" name="Text Placeholder 4"/>
          <p:cNvSpPr>
            <a:spLocks noGrp="1"/>
          </p:cNvSpPr>
          <p:nvPr>
            <p:ph type="body" idx="1"/>
          </p:nvPr>
        </p:nvSpPr>
        <p:spPr/>
        <p:txBody>
          <a:bodyPr/>
          <a:lstStyle/>
          <a:p>
            <a:r>
              <a:rPr lang="en-CA" dirty="0" smtClean="0"/>
              <a:t>Null Hypothesis</a:t>
            </a:r>
            <a:endParaRPr lang="en-CA" dirty="0"/>
          </a:p>
        </p:txBody>
      </p:sp>
      <p:sp>
        <p:nvSpPr>
          <p:cNvPr id="6" name="Content Placeholder 5"/>
          <p:cNvSpPr>
            <a:spLocks noGrp="1"/>
          </p:cNvSpPr>
          <p:nvPr>
            <p:ph sz="half" idx="2"/>
          </p:nvPr>
        </p:nvSpPr>
        <p:spPr/>
        <p:txBody>
          <a:bodyPr/>
          <a:lstStyle/>
          <a:p>
            <a:r>
              <a:rPr lang="en-CA" dirty="0" smtClean="0"/>
              <a:t>H</a:t>
            </a:r>
            <a:r>
              <a:rPr lang="en-CA" baseline="-25000" dirty="0" smtClean="0"/>
              <a:t>0</a:t>
            </a:r>
            <a:r>
              <a:rPr lang="en-CA" dirty="0" smtClean="0"/>
              <a:t>: There is no difference in the mean fork length between the fish at either site.</a:t>
            </a:r>
            <a:endParaRPr lang="en-CA" dirty="0"/>
          </a:p>
        </p:txBody>
      </p:sp>
      <p:sp>
        <p:nvSpPr>
          <p:cNvPr id="7" name="Text Placeholder 6"/>
          <p:cNvSpPr>
            <a:spLocks noGrp="1"/>
          </p:cNvSpPr>
          <p:nvPr>
            <p:ph type="body" sz="quarter" idx="3"/>
          </p:nvPr>
        </p:nvSpPr>
        <p:spPr/>
        <p:txBody>
          <a:bodyPr/>
          <a:lstStyle/>
          <a:p>
            <a:r>
              <a:rPr lang="en-CA" dirty="0" smtClean="0"/>
              <a:t>Alternative hypothesis</a:t>
            </a:r>
            <a:endParaRPr lang="en-CA" dirty="0"/>
          </a:p>
        </p:txBody>
      </p:sp>
      <p:sp>
        <p:nvSpPr>
          <p:cNvPr id="8" name="Content Placeholder 7"/>
          <p:cNvSpPr>
            <a:spLocks noGrp="1"/>
          </p:cNvSpPr>
          <p:nvPr>
            <p:ph sz="quarter" idx="4"/>
          </p:nvPr>
        </p:nvSpPr>
        <p:spPr/>
        <p:txBody>
          <a:bodyPr/>
          <a:lstStyle/>
          <a:p>
            <a:r>
              <a:rPr lang="en-CA" dirty="0" smtClean="0"/>
              <a:t>H</a:t>
            </a:r>
            <a:r>
              <a:rPr lang="en-CA" baseline="-25000" dirty="0" smtClean="0"/>
              <a:t>A</a:t>
            </a:r>
            <a:r>
              <a:rPr lang="en-CA" dirty="0" smtClean="0"/>
              <a:t>: There is a difference in the mean fork length between the fish at either site.</a:t>
            </a:r>
          </a:p>
          <a:p>
            <a:endParaRPr lang="en-CA" dirty="0"/>
          </a:p>
        </p:txBody>
      </p:sp>
      <p:sp>
        <p:nvSpPr>
          <p:cNvPr id="15" name="Text Placeholder 4"/>
          <p:cNvSpPr txBox="1">
            <a:spLocks/>
          </p:cNvSpPr>
          <p:nvPr/>
        </p:nvSpPr>
        <p:spPr>
          <a:xfrm>
            <a:off x="820802" y="4500109"/>
            <a:ext cx="4044496" cy="73628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en-CA" sz="3600" dirty="0" smtClean="0"/>
              <a:t>Which test do we use?</a:t>
            </a:r>
            <a:endParaRPr lang="en-CA" sz="3600" dirty="0"/>
          </a:p>
        </p:txBody>
      </p:sp>
    </p:spTree>
    <p:extLst>
      <p:ext uri="{BB962C8B-B14F-4D97-AF65-F5344CB8AC3E}">
        <p14:creationId xmlns:p14="http://schemas.microsoft.com/office/powerpoint/2010/main" xmlns="" val="41414561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Student’s T-test</a:t>
            </a:r>
            <a:endParaRPr lang="en-CA" dirty="0"/>
          </a:p>
        </p:txBody>
      </p:sp>
      <p:sp>
        <p:nvSpPr>
          <p:cNvPr id="3" name="Content Placeholder 2"/>
          <p:cNvSpPr>
            <a:spLocks noGrp="1"/>
          </p:cNvSpPr>
          <p:nvPr>
            <p:ph idx="1"/>
          </p:nvPr>
        </p:nvSpPr>
        <p:spPr/>
        <p:txBody>
          <a:bodyPr/>
          <a:lstStyle/>
          <a:p>
            <a:r>
              <a:rPr lang="en-CA" dirty="0" smtClean="0"/>
              <a:t>We have:</a:t>
            </a:r>
          </a:p>
          <a:p>
            <a:pPr lvl="1"/>
            <a:r>
              <a:rPr lang="en-CA" dirty="0" smtClean="0"/>
              <a:t>Measurements of fork length </a:t>
            </a:r>
          </a:p>
          <a:p>
            <a:pPr lvl="1"/>
            <a:r>
              <a:rPr lang="en-CA" dirty="0" smtClean="0"/>
              <a:t>Measurements from fish of two different sites</a:t>
            </a:r>
          </a:p>
          <a:p>
            <a:r>
              <a:rPr lang="en-CA" dirty="0" smtClean="0"/>
              <a:t>Goal:</a:t>
            </a:r>
          </a:p>
          <a:p>
            <a:pPr lvl="1"/>
            <a:r>
              <a:rPr lang="en-CA" dirty="0" smtClean="0"/>
              <a:t>Compare means to </a:t>
            </a:r>
            <a:r>
              <a:rPr lang="en-CA" dirty="0"/>
              <a:t>see if there are statistically significant </a:t>
            </a:r>
            <a:r>
              <a:rPr lang="en-CA" dirty="0" smtClean="0"/>
              <a:t>differences between sites.</a:t>
            </a:r>
          </a:p>
          <a:p>
            <a:r>
              <a:rPr lang="en-CA" dirty="0" smtClean="0"/>
              <a:t>R Code: </a:t>
            </a:r>
          </a:p>
          <a:p>
            <a:pPr lvl="1"/>
            <a:r>
              <a:rPr lang="en-CA" dirty="0" smtClean="0"/>
              <a:t>t.test(depVar </a:t>
            </a:r>
            <a:r>
              <a:rPr lang="en-CA" dirty="0"/>
              <a:t>~ </a:t>
            </a:r>
            <a:r>
              <a:rPr lang="en-CA" dirty="0" smtClean="0"/>
              <a:t>indepVar) </a:t>
            </a:r>
          </a:p>
          <a:p>
            <a:pPr lvl="1"/>
            <a:r>
              <a:rPr lang="en-CA" dirty="0" smtClean="0"/>
              <a:t>depVar is the numeric dependent variable</a:t>
            </a:r>
          </a:p>
          <a:p>
            <a:pPr lvl="1"/>
            <a:r>
              <a:rPr lang="en-CA" dirty="0" smtClean="0"/>
              <a:t>indepVar is the categorical independent variable</a:t>
            </a:r>
          </a:p>
        </p:txBody>
      </p:sp>
    </p:spTree>
    <p:extLst>
      <p:ext uri="{BB962C8B-B14F-4D97-AF65-F5344CB8AC3E}">
        <p14:creationId xmlns:p14="http://schemas.microsoft.com/office/powerpoint/2010/main" xmlns="" val="33737413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 Code</a:t>
            </a:r>
            <a:endParaRPr lang="en-CA" dirty="0"/>
          </a:p>
        </p:txBody>
      </p:sp>
      <p:sp>
        <p:nvSpPr>
          <p:cNvPr id="3" name="Content Placeholder 2"/>
          <p:cNvSpPr>
            <a:spLocks noGrp="1"/>
          </p:cNvSpPr>
          <p:nvPr>
            <p:ph idx="1"/>
          </p:nvPr>
        </p:nvSpPr>
        <p:spPr/>
        <p:txBody>
          <a:bodyPr>
            <a:normAutofit lnSpcReduction="10000"/>
          </a:bodyPr>
          <a:lstStyle/>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 Set the working directory</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setwd</a:t>
            </a:r>
            <a:r>
              <a:rPr lang="en-CA" sz="1800" dirty="0" smtClean="0">
                <a:latin typeface="Lucida Console" panose="020B0609040504020204" pitchFamily="49" charset="0"/>
                <a:cs typeface="Courier New" panose="02070309020205020404" pitchFamily="49" charset="0"/>
              </a:rPr>
              <a:t>(“……");</a:t>
            </a:r>
            <a:endParaRPr lang="en-CA" sz="1800" dirty="0">
              <a:latin typeface="Lucida Console" panose="020B0609040504020204" pitchFamily="49" charset="0"/>
              <a:cs typeface="Courier New" panose="02070309020205020404" pitchFamily="49" charset="0"/>
            </a:endParaRPr>
          </a:p>
          <a:p>
            <a:pPr marL="457200" indent="-457200">
              <a:lnSpc>
                <a:spcPct val="120000"/>
              </a:lnSpc>
              <a:spcBef>
                <a:spcPts val="0"/>
              </a:spcBef>
              <a:spcAft>
                <a:spcPts val="0"/>
              </a:spcAft>
              <a:buFont typeface="+mj-lt"/>
              <a:buAutoNum type="arabicPeriod"/>
            </a:pPr>
            <a:r>
              <a:rPr lang="en-CA" sz="1800" dirty="0" smtClean="0">
                <a:latin typeface="Lucida Console" panose="020B0609040504020204" pitchFamily="49" charset="0"/>
                <a:cs typeface="Courier New" panose="02070309020205020404" pitchFamily="49" charset="0"/>
              </a:rPr>
              <a:t> </a:t>
            </a:r>
            <a:endParaRPr lang="en-CA" sz="1800" dirty="0">
              <a:latin typeface="Lucida Console" panose="020B0609040504020204" pitchFamily="49" charset="0"/>
              <a:cs typeface="Courier New" panose="02070309020205020404" pitchFamily="49" charset="0"/>
            </a:endParaRP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 Load xlsx library</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library("xlsx");</a:t>
            </a:r>
          </a:p>
          <a:p>
            <a:pPr marL="457200" indent="-457200">
              <a:lnSpc>
                <a:spcPct val="120000"/>
              </a:lnSpc>
              <a:spcBef>
                <a:spcPts val="0"/>
              </a:spcBef>
              <a:spcAft>
                <a:spcPts val="0"/>
              </a:spcAft>
              <a:buFont typeface="+mj-lt"/>
              <a:buAutoNum type="arabicPeriod"/>
            </a:pPr>
            <a:r>
              <a:rPr lang="en-CA" sz="1800" dirty="0" smtClean="0">
                <a:latin typeface="Lucida Console" panose="020B0609040504020204" pitchFamily="49" charset="0"/>
                <a:cs typeface="Courier New" panose="02070309020205020404" pitchFamily="49" charset="0"/>
              </a:rPr>
              <a:t> </a:t>
            </a:r>
            <a:endParaRPr lang="en-CA" sz="1800" dirty="0">
              <a:latin typeface="Lucida Console" panose="020B0609040504020204" pitchFamily="49" charset="0"/>
              <a:cs typeface="Courier New" panose="02070309020205020404" pitchFamily="49" charset="0"/>
            </a:endParaRP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 Import dataset</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sturgeon &lt;- read.xlsx("sturgeon.xlsx",1);</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sturgeon</a:t>
            </a:r>
          </a:p>
          <a:p>
            <a:pPr marL="457200" indent="-457200">
              <a:lnSpc>
                <a:spcPct val="120000"/>
              </a:lnSpc>
              <a:spcBef>
                <a:spcPts val="0"/>
              </a:spcBef>
              <a:spcAft>
                <a:spcPts val="0"/>
              </a:spcAft>
              <a:buFont typeface="+mj-lt"/>
              <a:buAutoNum type="arabicPeriod"/>
            </a:pPr>
            <a:r>
              <a:rPr lang="en-CA" sz="1800" dirty="0" smtClean="0">
                <a:latin typeface="Lucida Console" panose="020B0609040504020204" pitchFamily="49" charset="0"/>
                <a:cs typeface="Courier New" panose="02070309020205020404" pitchFamily="49" charset="0"/>
              </a:rPr>
              <a:t> </a:t>
            </a:r>
            <a:endParaRPr lang="en-CA" sz="1800" dirty="0">
              <a:latin typeface="Lucida Console" panose="020B0609040504020204" pitchFamily="49" charset="0"/>
              <a:cs typeface="Courier New" panose="02070309020205020404" pitchFamily="49" charset="0"/>
            </a:endParaRP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 Student t-test</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t.test(sturgeon$fklngth ~ sturgeon$location);</a:t>
            </a:r>
          </a:p>
        </p:txBody>
      </p:sp>
    </p:spTree>
    <p:extLst>
      <p:ext uri="{BB962C8B-B14F-4D97-AF65-F5344CB8AC3E}">
        <p14:creationId xmlns:p14="http://schemas.microsoft.com/office/powerpoint/2010/main" xmlns="" val="17918550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6</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1: Manipulating Data</a:t>
            </a:r>
            <a:endParaRPr lang="en-US" sz="4000" b="1" dirty="0">
              <a:latin typeface="Arial" pitchFamily="34" charset="0"/>
              <a:cs typeface="Arial" pitchFamily="34" charset="0"/>
            </a:endParaRPr>
          </a:p>
        </p:txBody>
      </p:sp>
      <p:graphicFrame>
        <p:nvGraphicFramePr>
          <p:cNvPr id="7" name="Table 6"/>
          <p:cNvGraphicFramePr>
            <a:graphicFrameLocks noGrp="1"/>
          </p:cNvGraphicFramePr>
          <p:nvPr/>
        </p:nvGraphicFramePr>
        <p:xfrm>
          <a:off x="1066800" y="1295400"/>
          <a:ext cx="7162800" cy="4124960"/>
        </p:xfrm>
        <a:graphic>
          <a:graphicData uri="http://schemas.openxmlformats.org/drawingml/2006/table">
            <a:tbl>
              <a:tblPr firstRow="1" bandRow="1">
                <a:tableStyleId>{2D5ABB26-0587-4C30-8999-92F81FD0307C}</a:tableStyleId>
              </a:tblPr>
              <a:tblGrid>
                <a:gridCol w="2387600"/>
                <a:gridCol w="2387600"/>
                <a:gridCol w="2387600"/>
              </a:tblGrid>
              <a:tr h="660400">
                <a:tc>
                  <a:txBody>
                    <a:bodyPr/>
                    <a:lstStyle/>
                    <a:p>
                      <a:pPr algn="ctr"/>
                      <a:r>
                        <a:rPr lang="en-US" sz="2600" b="1" dirty="0" smtClean="0">
                          <a:latin typeface="Arial" pitchFamily="34" charset="0"/>
                          <a:cs typeface="Arial" pitchFamily="34" charset="0"/>
                        </a:rPr>
                        <a:t>Data</a:t>
                      </a:r>
                      <a:r>
                        <a:rPr lang="en-US" sz="2600" b="1" baseline="0" dirty="0" smtClean="0">
                          <a:latin typeface="Arial" pitchFamily="34" charset="0"/>
                          <a:cs typeface="Arial" pitchFamily="34" charset="0"/>
                        </a:rPr>
                        <a:t> type </a:t>
                      </a:r>
                      <a:endParaRPr lang="en-US" sz="2600" b="1"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b="1" dirty="0" smtClean="0">
                          <a:latin typeface="Arial" pitchFamily="34" charset="0"/>
                          <a:cs typeface="Arial" pitchFamily="34" charset="0"/>
                        </a:rPr>
                        <a:t>Example</a:t>
                      </a:r>
                      <a:endParaRPr lang="en-US" sz="2600" b="1"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60400">
                <a:tc>
                  <a:txBody>
                    <a:bodyPr/>
                    <a:lstStyle/>
                    <a:p>
                      <a:pPr algn="ctr"/>
                      <a:r>
                        <a:rPr lang="en-US" sz="2400" dirty="0" smtClean="0">
                          <a:latin typeface="Arial" pitchFamily="34" charset="0"/>
                          <a:cs typeface="Arial" pitchFamily="34" charset="0"/>
                        </a:rPr>
                        <a:t>numeric</a:t>
                      </a:r>
                      <a:r>
                        <a:rPr lang="en-US" sz="2400" baseline="0" dirty="0" smtClean="0">
                          <a:latin typeface="Arial" pitchFamily="34" charset="0"/>
                          <a:cs typeface="Arial" pitchFamily="34" charset="0"/>
                        </a:rPr>
                        <a:t> </a:t>
                      </a: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Arial" pitchFamily="34" charset="0"/>
                          <a:cs typeface="Arial" pitchFamily="34" charset="0"/>
                        </a:rPr>
                        <a:t>3.4</a:t>
                      </a: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60400">
                <a:tc>
                  <a:txBody>
                    <a:bodyPr/>
                    <a:lstStyle/>
                    <a:p>
                      <a:pPr algn="ctr"/>
                      <a:r>
                        <a:rPr lang="en-US" sz="2400" dirty="0" smtClean="0">
                          <a:latin typeface="Arial" pitchFamily="34" charset="0"/>
                          <a:cs typeface="Arial" pitchFamily="34" charset="0"/>
                        </a:rPr>
                        <a:t>Integer</a:t>
                      </a: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Arial" pitchFamily="34" charset="0"/>
                          <a:cs typeface="Arial" pitchFamily="34" charset="0"/>
                        </a:rPr>
                        <a:t>3</a:t>
                      </a: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smtClean="0">
                          <a:latin typeface="Arial" pitchFamily="34" charset="0"/>
                          <a:cs typeface="Arial" pitchFamily="34" charset="0"/>
                        </a:rPr>
                        <a:t>as.integer</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60400">
                <a:tc>
                  <a:txBody>
                    <a:bodyPr/>
                    <a:lstStyle/>
                    <a:p>
                      <a:pPr algn="ctr"/>
                      <a:r>
                        <a:rPr lang="en-US" sz="2400" dirty="0" smtClean="0">
                          <a:latin typeface="Arial" pitchFamily="34" charset="0"/>
                          <a:cs typeface="Arial" pitchFamily="34" charset="0"/>
                        </a:rPr>
                        <a:t>complex</a:t>
                      </a: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Arial" pitchFamily="34" charset="0"/>
                          <a:cs typeface="Arial" pitchFamily="34" charset="0"/>
                        </a:rPr>
                        <a:t>2+</a:t>
                      </a:r>
                      <a:r>
                        <a:rPr lang="en-US" sz="2400" baseline="0" dirty="0" smtClean="0">
                          <a:latin typeface="Arial" pitchFamily="34" charset="0"/>
                          <a:cs typeface="Arial" pitchFamily="34" charset="0"/>
                        </a:rPr>
                        <a:t> 3i</a:t>
                      </a: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60400">
                <a:tc>
                  <a:txBody>
                    <a:bodyPr/>
                    <a:lstStyle/>
                    <a:p>
                      <a:pPr algn="ctr"/>
                      <a:r>
                        <a:rPr lang="en-US" sz="2400" dirty="0" smtClean="0">
                          <a:latin typeface="Arial" pitchFamily="34" charset="0"/>
                          <a:cs typeface="Arial" pitchFamily="34" charset="0"/>
                        </a:rPr>
                        <a:t>logical</a:t>
                      </a: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Arial" pitchFamily="34" charset="0"/>
                          <a:cs typeface="Arial" pitchFamily="34" charset="0"/>
                        </a:rPr>
                        <a:t>TRUE,</a:t>
                      </a:r>
                      <a:r>
                        <a:rPr lang="en-US" sz="2400" baseline="0" dirty="0" smtClean="0">
                          <a:latin typeface="Arial" pitchFamily="34" charset="0"/>
                          <a:cs typeface="Arial" pitchFamily="34" charset="0"/>
                        </a:rPr>
                        <a:t> FALSE</a:t>
                      </a: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Arial" pitchFamily="34" charset="0"/>
                          <a:cs typeface="Arial" pitchFamily="34" charset="0"/>
                        </a:rPr>
                        <a:t>x</a:t>
                      </a:r>
                      <a:r>
                        <a:rPr lang="en-US" sz="2400" baseline="0" dirty="0" smtClean="0">
                          <a:latin typeface="Arial" pitchFamily="34" charset="0"/>
                          <a:cs typeface="Arial" pitchFamily="34" charset="0"/>
                        </a:rPr>
                        <a:t> &lt;- 4, y&lt;- 3</a:t>
                      </a:r>
                    </a:p>
                    <a:p>
                      <a:pPr algn="ctr"/>
                      <a:r>
                        <a:rPr lang="en-US" sz="2400" baseline="0" dirty="0" smtClean="0">
                          <a:latin typeface="Arial" pitchFamily="34" charset="0"/>
                          <a:cs typeface="Arial" pitchFamily="34" charset="0"/>
                        </a:rPr>
                        <a:t>z &lt;- x &gt;y</a:t>
                      </a: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60400">
                <a:tc>
                  <a:txBody>
                    <a:bodyPr/>
                    <a:lstStyle/>
                    <a:p>
                      <a:pPr algn="ctr"/>
                      <a:r>
                        <a:rPr lang="en-US" sz="2400" dirty="0" smtClean="0">
                          <a:latin typeface="Arial" pitchFamily="34" charset="0"/>
                          <a:cs typeface="Arial" pitchFamily="34" charset="0"/>
                        </a:rPr>
                        <a:t>character</a:t>
                      </a: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Arial" pitchFamily="34" charset="0"/>
                          <a:cs typeface="Arial" pitchFamily="34" charset="0"/>
                        </a:rPr>
                        <a:t>a,</a:t>
                      </a:r>
                      <a:r>
                        <a:rPr lang="en-US" sz="2400" baseline="0" dirty="0" smtClean="0">
                          <a:latin typeface="Arial" pitchFamily="34" charset="0"/>
                          <a:cs typeface="Arial" pitchFamily="34" charset="0"/>
                        </a:rPr>
                        <a:t> b, 4, 5.6</a:t>
                      </a: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smtClean="0">
                          <a:latin typeface="Arial" pitchFamily="34" charset="0"/>
                          <a:cs typeface="Arial" pitchFamily="34" charset="0"/>
                        </a:rPr>
                        <a:t>as.character</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 Output &amp; Meaning</a:t>
            </a:r>
            <a:endParaRPr lang="en-CA" dirty="0"/>
          </a:p>
        </p:txBody>
      </p:sp>
      <p:sp>
        <p:nvSpPr>
          <p:cNvPr id="3" name="Content Placeholder 2"/>
          <p:cNvSpPr>
            <a:spLocks noGrp="1"/>
          </p:cNvSpPr>
          <p:nvPr>
            <p:ph idx="1"/>
          </p:nvPr>
        </p:nvSpPr>
        <p:spPr>
          <a:xfrm>
            <a:off x="822960" y="1845734"/>
            <a:ext cx="7543800" cy="2018900"/>
          </a:xfrm>
        </p:spPr>
        <p:txBody>
          <a:bodyPr>
            <a:noAutofit/>
          </a:bodyPr>
          <a:lstStyle/>
          <a:p>
            <a:pPr marL="457200" indent="-457200">
              <a:spcBef>
                <a:spcPts val="600"/>
              </a:spcBef>
              <a:buFont typeface="+mj-lt"/>
              <a:buAutoNum type="arabicPeriod"/>
            </a:pPr>
            <a:r>
              <a:rPr lang="en-CA" sz="1800" dirty="0" smtClean="0">
                <a:latin typeface="Lucida Console" panose="020B0609040504020204" pitchFamily="49" charset="0"/>
                <a:cs typeface="Courier New" panose="02070309020205020404" pitchFamily="49" charset="0"/>
              </a:rPr>
              <a:t>   Welch </a:t>
            </a:r>
            <a:r>
              <a:rPr lang="en-CA" sz="1800" dirty="0">
                <a:latin typeface="Lucida Console" panose="020B0609040504020204" pitchFamily="49" charset="0"/>
                <a:cs typeface="Courier New" panose="02070309020205020404" pitchFamily="49" charset="0"/>
              </a:rPr>
              <a:t>Two Sample t-test</a:t>
            </a:r>
          </a:p>
          <a:p>
            <a:pPr marL="457200" indent="-457200">
              <a:spcBef>
                <a:spcPts val="600"/>
              </a:spcBef>
              <a:buFont typeface="+mj-lt"/>
              <a:buAutoNum type="arabicPeriod"/>
            </a:pPr>
            <a:r>
              <a:rPr lang="en-CA" sz="1800" dirty="0" smtClean="0">
                <a:latin typeface="Lucida Console" panose="020B0609040504020204" pitchFamily="49" charset="0"/>
                <a:cs typeface="Courier New" panose="02070309020205020404" pitchFamily="49" charset="0"/>
              </a:rPr>
              <a:t> </a:t>
            </a:r>
            <a:endParaRPr lang="en-CA" sz="1800" dirty="0">
              <a:latin typeface="Lucida Console" panose="020B0609040504020204" pitchFamily="49" charset="0"/>
              <a:cs typeface="Courier New" panose="02070309020205020404" pitchFamily="49" charset="0"/>
            </a:endParaRPr>
          </a:p>
          <a:p>
            <a:pPr marL="457200" indent="-457200">
              <a:spcBef>
                <a:spcPts val="600"/>
              </a:spcBef>
              <a:buFont typeface="+mj-lt"/>
              <a:buAutoNum type="arabicPeriod"/>
            </a:pPr>
            <a:r>
              <a:rPr lang="en-CA" sz="1800" dirty="0">
                <a:latin typeface="Lucida Console" panose="020B0609040504020204" pitchFamily="49" charset="0"/>
                <a:cs typeface="Courier New" panose="02070309020205020404" pitchFamily="49" charset="0"/>
              </a:rPr>
              <a:t>data:  sturgeon$fklngth by sturgeon$location</a:t>
            </a:r>
          </a:p>
          <a:p>
            <a:pPr marL="457200" indent="-457200">
              <a:spcBef>
                <a:spcPts val="600"/>
              </a:spcBef>
              <a:buFont typeface="+mj-lt"/>
              <a:buAutoNum type="arabicPeriod"/>
            </a:pPr>
            <a:r>
              <a:rPr lang="en-CA" sz="1800" dirty="0">
                <a:latin typeface="Lucida Console" panose="020B0609040504020204" pitchFamily="49" charset="0"/>
                <a:cs typeface="Courier New" panose="02070309020205020404" pitchFamily="49" charset="0"/>
              </a:rPr>
              <a:t>t = 2.2201, df = 169.8, p-value = 0.02774</a:t>
            </a:r>
          </a:p>
          <a:p>
            <a:pPr marL="457200" indent="-457200">
              <a:spcBef>
                <a:spcPts val="600"/>
              </a:spcBef>
              <a:buFont typeface="+mj-lt"/>
              <a:buAutoNum type="arabicPeriod"/>
            </a:pPr>
            <a:r>
              <a:rPr lang="en-CA" sz="1800" dirty="0">
                <a:latin typeface="Lucida Console" panose="020B0609040504020204" pitchFamily="49" charset="0"/>
                <a:cs typeface="Courier New" panose="02070309020205020404" pitchFamily="49" charset="0"/>
              </a:rPr>
              <a:t>alternative hypothesis: true difference in means is not equal to 0</a:t>
            </a:r>
          </a:p>
          <a:p>
            <a:pPr marL="457200" indent="-457200">
              <a:spcBef>
                <a:spcPts val="600"/>
              </a:spcBef>
              <a:buFont typeface="+mj-lt"/>
              <a:buAutoNum type="arabicPeriod"/>
            </a:pPr>
            <a:r>
              <a:rPr lang="en-CA" sz="1800" dirty="0">
                <a:latin typeface="Lucida Console" panose="020B0609040504020204" pitchFamily="49" charset="0"/>
                <a:cs typeface="Courier New" panose="02070309020205020404" pitchFamily="49" charset="0"/>
              </a:rPr>
              <a:t>95 percent confidence interval:</a:t>
            </a:r>
          </a:p>
          <a:p>
            <a:pPr marL="457200" indent="-457200">
              <a:spcBef>
                <a:spcPts val="600"/>
              </a:spcBef>
              <a:buFont typeface="+mj-lt"/>
              <a:buAutoNum type="arabicPeriod"/>
            </a:pPr>
            <a:r>
              <a:rPr lang="en-CA" sz="1800" dirty="0">
                <a:latin typeface="Lucida Console" panose="020B0609040504020204" pitchFamily="49" charset="0"/>
                <a:cs typeface="Courier New" panose="02070309020205020404" pitchFamily="49" charset="0"/>
              </a:rPr>
              <a:t> 0.1900117 3.2390804</a:t>
            </a:r>
          </a:p>
          <a:p>
            <a:pPr marL="457200" indent="-457200">
              <a:spcBef>
                <a:spcPts val="600"/>
              </a:spcBef>
              <a:buFont typeface="+mj-lt"/>
              <a:buAutoNum type="arabicPeriod"/>
            </a:pPr>
            <a:r>
              <a:rPr lang="en-CA" sz="1800" dirty="0">
                <a:latin typeface="Lucida Console" panose="020B0609040504020204" pitchFamily="49" charset="0"/>
                <a:cs typeface="Courier New" panose="02070309020205020404" pitchFamily="49" charset="0"/>
              </a:rPr>
              <a:t>sample estimates:</a:t>
            </a:r>
          </a:p>
          <a:p>
            <a:pPr marL="457200" indent="-457200">
              <a:spcBef>
                <a:spcPts val="600"/>
              </a:spcBef>
              <a:buFont typeface="+mj-lt"/>
              <a:buAutoNum type="arabicPeriod"/>
            </a:pPr>
            <a:r>
              <a:rPr lang="en-CA" sz="1800" dirty="0">
                <a:latin typeface="Lucida Console" panose="020B0609040504020204" pitchFamily="49" charset="0"/>
                <a:cs typeface="Courier New" panose="02070309020205020404" pitchFamily="49" charset="0"/>
              </a:rPr>
              <a:t>mean in group CUMBERLAND    mean in group THE_PAS </a:t>
            </a:r>
          </a:p>
          <a:p>
            <a:pPr marL="457200" indent="-457200">
              <a:spcBef>
                <a:spcPts val="600"/>
              </a:spcBef>
              <a:buFont typeface="+mj-lt"/>
              <a:buAutoNum type="arabicPeriod"/>
            </a:pPr>
            <a:r>
              <a:rPr lang="en-CA" sz="1800" dirty="0">
                <a:latin typeface="Lucida Console" panose="020B0609040504020204" pitchFamily="49" charset="0"/>
                <a:cs typeface="Courier New" panose="02070309020205020404" pitchFamily="49" charset="0"/>
              </a:rPr>
              <a:t>                45.08439                 43.36984</a:t>
            </a:r>
          </a:p>
        </p:txBody>
      </p:sp>
      <p:sp>
        <p:nvSpPr>
          <p:cNvPr id="6" name="Content Placeholder 2"/>
          <p:cNvSpPr txBox="1">
            <a:spLocks/>
          </p:cNvSpPr>
          <p:nvPr/>
        </p:nvSpPr>
        <p:spPr>
          <a:xfrm>
            <a:off x="743164" y="4741329"/>
            <a:ext cx="7543800" cy="2142545"/>
          </a:xfrm>
          <a:prstGeom prst="rect">
            <a:avLst/>
          </a:prstGeom>
        </p:spPr>
        <p:txBody>
          <a:bodyPr vert="horz" lIns="91440" tIns="45720" rIns="91440" bIns="45720" rtlCol="0" anchor="ctr">
            <a:noAutofit/>
          </a:bodyPr>
          <a:lstStyle>
            <a:defPPr>
              <a:defRPr lang="en-US"/>
            </a:defPPr>
            <a:lvl1pPr indent="0" defTabSz="914400">
              <a:lnSpc>
                <a:spcPct val="90000"/>
              </a:lnSpc>
              <a:spcBef>
                <a:spcPts val="1200"/>
              </a:spcBef>
              <a:spcAft>
                <a:spcPts val="200"/>
              </a:spcAft>
              <a:buClr>
                <a:schemeClr val="accent1"/>
              </a:buClr>
              <a:buSzPct val="100000"/>
              <a:buFont typeface="Calibri" panose="020F0502020204030204" pitchFamily="34" charset="0"/>
              <a:buNone/>
              <a:defRPr sz="3600" b="0" cap="all" baseline="0">
                <a:solidFill>
                  <a:schemeClr val="tx2"/>
                </a:solidFill>
              </a:defRPr>
            </a:lvl1pPr>
            <a:lvl2pPr indent="0" defTabSz="914400">
              <a:lnSpc>
                <a:spcPct val="90000"/>
              </a:lnSpc>
              <a:spcBef>
                <a:spcPts val="200"/>
              </a:spcBef>
              <a:spcAft>
                <a:spcPts val="400"/>
              </a:spcAft>
              <a:buClr>
                <a:schemeClr val="accent1"/>
              </a:buClr>
              <a:buFont typeface="Calibri" pitchFamily="34" charset="0"/>
              <a:buNone/>
              <a:defRPr sz="2000" b="1">
                <a:solidFill>
                  <a:schemeClr val="tx1">
                    <a:lumMod val="75000"/>
                    <a:lumOff val="25000"/>
                  </a:schemeClr>
                </a:solidFill>
              </a:defRPr>
            </a:lvl2pPr>
            <a:lvl3pPr indent="0" defTabSz="914400">
              <a:lnSpc>
                <a:spcPct val="90000"/>
              </a:lnSpc>
              <a:spcBef>
                <a:spcPts val="200"/>
              </a:spcBef>
              <a:spcAft>
                <a:spcPts val="400"/>
              </a:spcAft>
              <a:buClr>
                <a:schemeClr val="accent1"/>
              </a:buClr>
              <a:buFont typeface="Calibri" pitchFamily="34" charset="0"/>
              <a:buNone/>
              <a:defRPr b="1">
                <a:solidFill>
                  <a:schemeClr val="tx1">
                    <a:lumMod val="75000"/>
                    <a:lumOff val="25000"/>
                  </a:schemeClr>
                </a:solidFill>
              </a:defRPr>
            </a:lvl3pPr>
            <a:lvl4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4pPr>
            <a:lvl5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5pPr>
            <a:lvl6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6pPr>
            <a:lvl7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7pPr>
            <a:lvl8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8pPr>
            <a:lvl9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9pPr>
          </a:lstStyle>
          <a:p>
            <a:r>
              <a:rPr lang="en-CA" dirty="0"/>
              <a:t>If </a:t>
            </a:r>
            <a:r>
              <a:rPr lang="en-CA" dirty="0" smtClean="0"/>
              <a:t>p </a:t>
            </a:r>
            <a:r>
              <a:rPr lang="en-CA" dirty="0"/>
              <a:t>&lt; 0.05, </a:t>
            </a:r>
            <a:r>
              <a:rPr lang="en-CA" dirty="0" smtClean="0"/>
              <a:t>do </a:t>
            </a:r>
            <a:r>
              <a:rPr lang="en-CA" dirty="0"/>
              <a:t>we reject the </a:t>
            </a:r>
            <a:r>
              <a:rPr lang="en-CA" dirty="0" smtClean="0"/>
              <a:t>H</a:t>
            </a:r>
            <a:r>
              <a:rPr lang="en-CA" baseline="-25000" dirty="0" smtClean="0"/>
              <a:t>0</a:t>
            </a:r>
            <a:r>
              <a:rPr lang="en-CA" dirty="0"/>
              <a:t> </a:t>
            </a:r>
            <a:r>
              <a:rPr lang="en-CA" dirty="0" smtClean="0"/>
              <a:t>or Do we have evidence to support H</a:t>
            </a:r>
            <a:r>
              <a:rPr lang="en-CA" baseline="-25000" dirty="0" smtClean="0"/>
              <a:t>1</a:t>
            </a:r>
            <a:r>
              <a:rPr lang="en-CA" dirty="0" smtClean="0"/>
              <a:t>?</a:t>
            </a:r>
            <a:endParaRPr lang="en-CA" dirty="0"/>
          </a:p>
        </p:txBody>
      </p:sp>
    </p:spTree>
    <p:extLst>
      <p:ext uri="{BB962C8B-B14F-4D97-AF65-F5344CB8AC3E}">
        <p14:creationId xmlns:p14="http://schemas.microsoft.com/office/powerpoint/2010/main" xmlns="" val="1237028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95% CI for the means</a:t>
            </a:r>
            <a:endParaRPr lang="en-CA" dirty="0"/>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CA" sz="1800" dirty="0">
                <a:latin typeface="Lucida Console" panose="020B0609040504020204" pitchFamily="49" charset="0"/>
                <a:cs typeface="Courier New" panose="02070309020205020404" pitchFamily="49" charset="0"/>
              </a:rPr>
              <a:t>## 95% CI for THE_PAS mean</a:t>
            </a:r>
          </a:p>
          <a:p>
            <a:pPr marL="342900" indent="-342900">
              <a:buFont typeface="+mj-lt"/>
              <a:buAutoNum type="arabicPeriod"/>
            </a:pPr>
            <a:r>
              <a:rPr lang="en-CA" sz="1800" dirty="0" err="1">
                <a:latin typeface="Lucida Console" panose="020B0609040504020204" pitchFamily="49" charset="0"/>
                <a:cs typeface="Courier New" panose="02070309020205020404" pitchFamily="49" charset="0"/>
              </a:rPr>
              <a:t>sturgeon.THE_PAS</a:t>
            </a:r>
            <a:r>
              <a:rPr lang="en-CA" sz="1800" dirty="0">
                <a:latin typeface="Lucida Console" panose="020B0609040504020204" pitchFamily="49" charset="0"/>
                <a:cs typeface="Courier New" panose="02070309020205020404" pitchFamily="49" charset="0"/>
              </a:rPr>
              <a:t> = </a:t>
            </a:r>
            <a:r>
              <a:rPr lang="en-CA" sz="1800" dirty="0" err="1">
                <a:latin typeface="Lucida Console" panose="020B0609040504020204" pitchFamily="49" charset="0"/>
                <a:cs typeface="Courier New" panose="02070309020205020404" pitchFamily="49" charset="0"/>
              </a:rPr>
              <a:t>sturgeon$location</a:t>
            </a:r>
            <a:r>
              <a:rPr lang="en-CA" sz="1800" dirty="0">
                <a:latin typeface="Lucida Console" panose="020B0609040504020204" pitchFamily="49" charset="0"/>
                <a:cs typeface="Courier New" panose="02070309020205020404" pitchFamily="49" charset="0"/>
              </a:rPr>
              <a:t> == "THE_PAS"; </a:t>
            </a:r>
          </a:p>
          <a:p>
            <a:pPr marL="342900" indent="-342900">
              <a:buFont typeface="+mj-lt"/>
              <a:buAutoNum type="arabicPeriod"/>
            </a:pPr>
            <a:r>
              <a:rPr lang="en-CA" sz="1800" dirty="0" err="1">
                <a:latin typeface="Lucida Console" panose="020B0609040504020204" pitchFamily="49" charset="0"/>
                <a:cs typeface="Courier New" panose="02070309020205020404" pitchFamily="49" charset="0"/>
              </a:rPr>
              <a:t>sturgeon.THE_PAS</a:t>
            </a:r>
            <a:r>
              <a:rPr lang="en-CA" sz="1800" dirty="0">
                <a:latin typeface="Lucida Console" panose="020B0609040504020204" pitchFamily="49" charset="0"/>
                <a:cs typeface="Courier New" panose="02070309020205020404" pitchFamily="49" charset="0"/>
              </a:rPr>
              <a:t> = sturgeon[</a:t>
            </a:r>
            <a:r>
              <a:rPr lang="en-CA" sz="1800" dirty="0" err="1">
                <a:latin typeface="Lucida Console" panose="020B0609040504020204" pitchFamily="49" charset="0"/>
                <a:cs typeface="Courier New" panose="02070309020205020404" pitchFamily="49" charset="0"/>
              </a:rPr>
              <a:t>sturgeon.THE_PAS</a:t>
            </a:r>
            <a:r>
              <a:rPr lang="en-CA" sz="1800" dirty="0">
                <a:latin typeface="Lucida Console" panose="020B0609040504020204" pitchFamily="49" charset="0"/>
                <a:cs typeface="Courier New" panose="02070309020205020404" pitchFamily="49" charset="0"/>
              </a:rPr>
              <a:t>,]$</a:t>
            </a:r>
            <a:r>
              <a:rPr lang="en-CA" sz="1800" dirty="0" err="1">
                <a:latin typeface="Lucida Console" panose="020B0609040504020204" pitchFamily="49" charset="0"/>
                <a:cs typeface="Courier New" panose="02070309020205020404" pitchFamily="49" charset="0"/>
              </a:rPr>
              <a:t>fklngth</a:t>
            </a:r>
            <a:r>
              <a:rPr lang="en-CA" sz="1800" dirty="0">
                <a:latin typeface="Lucida Console" panose="020B0609040504020204" pitchFamily="49" charset="0"/>
                <a:cs typeface="Courier New" panose="02070309020205020404" pitchFamily="49" charset="0"/>
              </a:rPr>
              <a:t>; </a:t>
            </a:r>
          </a:p>
          <a:p>
            <a:pPr marL="342900" indent="-342900">
              <a:buFont typeface="+mj-lt"/>
              <a:buAutoNum type="arabicPeriod"/>
            </a:pPr>
            <a:r>
              <a:rPr lang="en-CA" sz="1800" dirty="0" err="1">
                <a:latin typeface="Lucida Console" panose="020B0609040504020204" pitchFamily="49" charset="0"/>
                <a:cs typeface="Courier New" panose="02070309020205020404" pitchFamily="49" charset="0"/>
              </a:rPr>
              <a:t>t.test</a:t>
            </a:r>
            <a:r>
              <a:rPr lang="en-CA" sz="1800" dirty="0">
                <a:latin typeface="Lucida Console" panose="020B0609040504020204" pitchFamily="49" charset="0"/>
                <a:cs typeface="Courier New" panose="02070309020205020404" pitchFamily="49" charset="0"/>
              </a:rPr>
              <a:t>(</a:t>
            </a:r>
            <a:r>
              <a:rPr lang="en-CA" sz="1800" dirty="0" err="1">
                <a:latin typeface="Lucida Console" panose="020B0609040504020204" pitchFamily="49" charset="0"/>
                <a:cs typeface="Courier New" panose="02070309020205020404" pitchFamily="49" charset="0"/>
              </a:rPr>
              <a:t>sturgeon.THE_PAS</a:t>
            </a:r>
            <a:r>
              <a:rPr lang="en-CA" sz="1800" dirty="0">
                <a:latin typeface="Lucida Console" panose="020B0609040504020204" pitchFamily="49" charset="0"/>
                <a:cs typeface="Courier New" panose="02070309020205020404" pitchFamily="49" charset="0"/>
              </a:rPr>
              <a:t>)</a:t>
            </a:r>
          </a:p>
          <a:p>
            <a:pPr marL="342900" indent="-342900">
              <a:buFont typeface="+mj-lt"/>
              <a:buAutoNum type="arabicPeriod"/>
            </a:pPr>
            <a:r>
              <a:rPr lang="en-CA" sz="1800" dirty="0" smtClean="0">
                <a:latin typeface="Lucida Console" panose="020B0609040504020204" pitchFamily="49" charset="0"/>
                <a:cs typeface="Courier New" panose="02070309020205020404" pitchFamily="49" charset="0"/>
              </a:rPr>
              <a:t> </a:t>
            </a:r>
            <a:endParaRPr lang="en-CA" sz="1800" dirty="0">
              <a:latin typeface="Lucida Console" panose="020B0609040504020204" pitchFamily="49" charset="0"/>
              <a:cs typeface="Courier New" panose="02070309020205020404" pitchFamily="49" charset="0"/>
            </a:endParaRPr>
          </a:p>
          <a:p>
            <a:pPr marL="342900" indent="-342900">
              <a:buFont typeface="+mj-lt"/>
              <a:buAutoNum type="arabicPeriod"/>
            </a:pPr>
            <a:r>
              <a:rPr lang="en-CA" sz="1800" dirty="0">
                <a:latin typeface="Lucida Console" panose="020B0609040504020204" pitchFamily="49" charset="0"/>
                <a:cs typeface="Courier New" panose="02070309020205020404" pitchFamily="49" charset="0"/>
              </a:rPr>
              <a:t>## 95% CI for CUMBERLAND mean</a:t>
            </a:r>
          </a:p>
          <a:p>
            <a:pPr marL="342900" indent="-342900">
              <a:buFont typeface="+mj-lt"/>
              <a:buAutoNum type="arabicPeriod"/>
            </a:pPr>
            <a:r>
              <a:rPr lang="en-CA" sz="1800" dirty="0" err="1">
                <a:latin typeface="Lucida Console" panose="020B0609040504020204" pitchFamily="49" charset="0"/>
                <a:cs typeface="Courier New" panose="02070309020205020404" pitchFamily="49" charset="0"/>
              </a:rPr>
              <a:t>sturgeon.CUMBERLAND</a:t>
            </a:r>
            <a:r>
              <a:rPr lang="en-CA" sz="1800" dirty="0">
                <a:latin typeface="Lucida Console" panose="020B0609040504020204" pitchFamily="49" charset="0"/>
                <a:cs typeface="Courier New" panose="02070309020205020404" pitchFamily="49" charset="0"/>
              </a:rPr>
              <a:t> = </a:t>
            </a:r>
            <a:r>
              <a:rPr lang="en-CA" sz="1800" dirty="0" err="1">
                <a:latin typeface="Lucida Console" panose="020B0609040504020204" pitchFamily="49" charset="0"/>
                <a:cs typeface="Courier New" panose="02070309020205020404" pitchFamily="49" charset="0"/>
              </a:rPr>
              <a:t>sturgeon$location</a:t>
            </a:r>
            <a:r>
              <a:rPr lang="en-CA" sz="1800" dirty="0">
                <a:latin typeface="Lucida Console" panose="020B0609040504020204" pitchFamily="49" charset="0"/>
                <a:cs typeface="Courier New" panose="02070309020205020404" pitchFamily="49" charset="0"/>
              </a:rPr>
              <a:t> == "CUMBERLAND"; </a:t>
            </a:r>
          </a:p>
          <a:p>
            <a:pPr marL="342900" indent="-342900">
              <a:buFont typeface="+mj-lt"/>
              <a:buAutoNum type="arabicPeriod"/>
            </a:pPr>
            <a:r>
              <a:rPr lang="en-CA" sz="1800" dirty="0" err="1">
                <a:latin typeface="Lucida Console" panose="020B0609040504020204" pitchFamily="49" charset="0"/>
                <a:cs typeface="Courier New" panose="02070309020205020404" pitchFamily="49" charset="0"/>
              </a:rPr>
              <a:t>sturgeon.CUMBERLAND</a:t>
            </a:r>
            <a:r>
              <a:rPr lang="en-CA" sz="1800" dirty="0">
                <a:latin typeface="Lucida Console" panose="020B0609040504020204" pitchFamily="49" charset="0"/>
                <a:cs typeface="Courier New" panose="02070309020205020404" pitchFamily="49" charset="0"/>
              </a:rPr>
              <a:t> = sturgeon[</a:t>
            </a:r>
            <a:r>
              <a:rPr lang="en-CA" sz="1800" dirty="0" err="1">
                <a:latin typeface="Lucida Console" panose="020B0609040504020204" pitchFamily="49" charset="0"/>
                <a:cs typeface="Courier New" panose="02070309020205020404" pitchFamily="49" charset="0"/>
              </a:rPr>
              <a:t>sturgeon.CUMBERLAND</a:t>
            </a:r>
            <a:r>
              <a:rPr lang="en-CA" sz="1800" dirty="0">
                <a:latin typeface="Lucida Console" panose="020B0609040504020204" pitchFamily="49" charset="0"/>
                <a:cs typeface="Courier New" panose="02070309020205020404" pitchFamily="49" charset="0"/>
              </a:rPr>
              <a:t>,]$</a:t>
            </a:r>
            <a:r>
              <a:rPr lang="en-CA" sz="1800" dirty="0" err="1">
                <a:latin typeface="Lucida Console" panose="020B0609040504020204" pitchFamily="49" charset="0"/>
                <a:cs typeface="Courier New" panose="02070309020205020404" pitchFamily="49" charset="0"/>
              </a:rPr>
              <a:t>fklngth</a:t>
            </a:r>
            <a:r>
              <a:rPr lang="en-CA" sz="1800" dirty="0">
                <a:latin typeface="Lucida Console" panose="020B0609040504020204" pitchFamily="49" charset="0"/>
                <a:cs typeface="Courier New" panose="02070309020205020404" pitchFamily="49" charset="0"/>
              </a:rPr>
              <a:t>; </a:t>
            </a:r>
          </a:p>
          <a:p>
            <a:pPr marL="342900" indent="-342900">
              <a:buFont typeface="+mj-lt"/>
              <a:buAutoNum type="arabicPeriod"/>
            </a:pPr>
            <a:r>
              <a:rPr lang="en-CA" sz="1800" dirty="0" err="1">
                <a:latin typeface="Lucida Console" panose="020B0609040504020204" pitchFamily="49" charset="0"/>
                <a:cs typeface="Courier New" panose="02070309020205020404" pitchFamily="49" charset="0"/>
              </a:rPr>
              <a:t>t.test</a:t>
            </a:r>
            <a:r>
              <a:rPr lang="en-CA" sz="1800" dirty="0">
                <a:latin typeface="Lucida Console" panose="020B0609040504020204" pitchFamily="49" charset="0"/>
                <a:cs typeface="Courier New" panose="02070309020205020404" pitchFamily="49" charset="0"/>
              </a:rPr>
              <a:t>(</a:t>
            </a:r>
            <a:r>
              <a:rPr lang="en-CA" sz="1800" dirty="0" err="1">
                <a:latin typeface="Lucida Console" panose="020B0609040504020204" pitchFamily="49" charset="0"/>
                <a:cs typeface="Courier New" panose="02070309020205020404" pitchFamily="49" charset="0"/>
              </a:rPr>
              <a:t>sturgeon.CUMBERLAND</a:t>
            </a:r>
            <a:r>
              <a:rPr lang="en-CA" sz="1800" dirty="0">
                <a:latin typeface="Lucida Console" panose="020B0609040504020204" pitchFamily="49" charset="0"/>
                <a:cs typeface="Courier New" panose="02070309020205020404" pitchFamily="49" charset="0"/>
              </a:rPr>
              <a:t>)</a:t>
            </a:r>
          </a:p>
        </p:txBody>
      </p:sp>
    </p:spTree>
    <p:extLst>
      <p:ext uri="{BB962C8B-B14F-4D97-AF65-F5344CB8AC3E}">
        <p14:creationId xmlns:p14="http://schemas.microsoft.com/office/powerpoint/2010/main" xmlns="" val="25894173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CA" sz="6600" dirty="0" smtClean="0"/>
              <a:t>Example 3: Effect of riparian vegetation restoration on bird communities.</a:t>
            </a:r>
            <a:endParaRPr lang="en-CA" sz="6600" dirty="0"/>
          </a:p>
        </p:txBody>
      </p:sp>
      <p:sp>
        <p:nvSpPr>
          <p:cNvPr id="3" name="Subtitle 2"/>
          <p:cNvSpPr>
            <a:spLocks noGrp="1"/>
          </p:cNvSpPr>
          <p:nvPr>
            <p:ph type="subTitle" idx="1"/>
          </p:nvPr>
        </p:nvSpPr>
        <p:spPr/>
        <p:txBody>
          <a:bodyPr/>
          <a:lstStyle/>
          <a:p>
            <a:endParaRPr lang="en-CA" dirty="0"/>
          </a:p>
        </p:txBody>
      </p:sp>
    </p:spTree>
    <p:extLst>
      <p:ext uri="{BB962C8B-B14F-4D97-AF65-F5344CB8AC3E}">
        <p14:creationId xmlns:p14="http://schemas.microsoft.com/office/powerpoint/2010/main" xmlns="" val="126405164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dirty="0" smtClean="0"/>
              <a:t>Question: does restoring riparian vegetation modify the bird community?</a:t>
            </a:r>
            <a:endParaRPr lang="en-CA" sz="4000" dirty="0"/>
          </a:p>
        </p:txBody>
      </p:sp>
      <p:sp>
        <p:nvSpPr>
          <p:cNvPr id="3" name="Content Placeholder 2"/>
          <p:cNvSpPr>
            <a:spLocks noGrp="1"/>
          </p:cNvSpPr>
          <p:nvPr>
            <p:ph sz="half" idx="1"/>
          </p:nvPr>
        </p:nvSpPr>
        <p:spPr>
          <a:xfrm>
            <a:off x="822959" y="1845734"/>
            <a:ext cx="3703320" cy="2519232"/>
          </a:xfrm>
        </p:spPr>
        <p:txBody>
          <a:bodyPr>
            <a:normAutofit/>
          </a:bodyPr>
          <a:lstStyle/>
          <a:p>
            <a:r>
              <a:rPr lang="en-CA" dirty="0" smtClean="0"/>
              <a:t>Census of bird species in remnant (degraded) and restored riparian habitat along Californian rivers</a:t>
            </a:r>
          </a:p>
          <a:p>
            <a:r>
              <a:rPr lang="en-CA" dirty="0" smtClean="0"/>
              <a:t>Habitat types:</a:t>
            </a:r>
          </a:p>
          <a:p>
            <a:pPr lvl="1"/>
            <a:r>
              <a:rPr lang="en-CA" dirty="0" smtClean="0"/>
              <a:t>Remnant (degraded)</a:t>
            </a:r>
          </a:p>
          <a:p>
            <a:pPr lvl="1"/>
            <a:r>
              <a:rPr lang="en-CA" dirty="0" smtClean="0"/>
              <a:t>Restored</a:t>
            </a:r>
          </a:p>
          <a:p>
            <a:r>
              <a:rPr lang="en-CA" dirty="0" smtClean="0"/>
              <a:t>Species present:</a:t>
            </a:r>
          </a:p>
        </p:txBody>
      </p:sp>
      <p:pic>
        <p:nvPicPr>
          <p:cNvPr id="3074" name="Picture 2" descr="http://www.wlrv.org/newsletter_Fall_2011/images/RockCreek2011_plugs.jpg"/>
          <p:cNvPicPr>
            <a:picLocks noGrp="1" noChangeAspect="1" noChangeArrowheads="1"/>
          </p:cNvPicPr>
          <p:nvPr>
            <p:ph sz="half" idx="2"/>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63679" y="2204570"/>
            <a:ext cx="3702844" cy="33061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8" name="Content Placeholder 2"/>
          <p:cNvSpPr txBox="1">
            <a:spLocks/>
          </p:cNvSpPr>
          <p:nvPr/>
        </p:nvSpPr>
        <p:spPr>
          <a:xfrm>
            <a:off x="833741" y="4241000"/>
            <a:ext cx="3703320" cy="2519232"/>
          </a:xfrm>
          <a:prstGeom prst="rect">
            <a:avLst/>
          </a:prstGeom>
        </p:spPr>
        <p:txBody>
          <a:bodyPr vert="horz" lIns="0" tIns="45720" rIns="0" bIns="45720" numCol="2"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spcBef>
                <a:spcPts val="0"/>
              </a:spcBef>
              <a:spcAft>
                <a:spcPts val="0"/>
              </a:spcAft>
            </a:pPr>
            <a:r>
              <a:rPr lang="en-CA" sz="1500" dirty="0"/>
              <a:t>Oak Titmouse</a:t>
            </a:r>
          </a:p>
          <a:p>
            <a:pPr lvl="1">
              <a:spcBef>
                <a:spcPts val="0"/>
              </a:spcBef>
              <a:spcAft>
                <a:spcPts val="0"/>
              </a:spcAft>
            </a:pPr>
            <a:r>
              <a:rPr lang="en-CA" sz="1500" dirty="0"/>
              <a:t>Bushtit</a:t>
            </a:r>
          </a:p>
          <a:p>
            <a:pPr lvl="1">
              <a:spcBef>
                <a:spcPts val="0"/>
              </a:spcBef>
              <a:spcAft>
                <a:spcPts val="0"/>
              </a:spcAft>
            </a:pPr>
            <a:r>
              <a:rPr lang="en-CA" sz="1500" dirty="0"/>
              <a:t>Bewick's Wren</a:t>
            </a:r>
          </a:p>
          <a:p>
            <a:pPr lvl="1">
              <a:spcBef>
                <a:spcPts val="0"/>
              </a:spcBef>
              <a:spcAft>
                <a:spcPts val="0"/>
              </a:spcAft>
            </a:pPr>
            <a:r>
              <a:rPr lang="en-CA" sz="1500" dirty="0"/>
              <a:t>House Wren</a:t>
            </a:r>
          </a:p>
          <a:p>
            <a:pPr lvl="1">
              <a:spcBef>
                <a:spcPts val="0"/>
              </a:spcBef>
              <a:spcAft>
                <a:spcPts val="0"/>
              </a:spcAft>
            </a:pPr>
            <a:r>
              <a:rPr lang="en-CA" sz="1500" dirty="0"/>
              <a:t>Spotted Towhee</a:t>
            </a:r>
          </a:p>
          <a:p>
            <a:pPr lvl="1">
              <a:spcBef>
                <a:spcPts val="0"/>
              </a:spcBef>
              <a:spcAft>
                <a:spcPts val="0"/>
              </a:spcAft>
            </a:pPr>
            <a:r>
              <a:rPr lang="en-CA" sz="1500" dirty="0"/>
              <a:t>Song Sparrow</a:t>
            </a:r>
          </a:p>
          <a:p>
            <a:pPr lvl="1">
              <a:spcBef>
                <a:spcPts val="0"/>
              </a:spcBef>
              <a:spcAft>
                <a:spcPts val="0"/>
              </a:spcAft>
            </a:pPr>
            <a:r>
              <a:rPr lang="en-CA" sz="1500" dirty="0"/>
              <a:t>House Finch</a:t>
            </a:r>
          </a:p>
          <a:p>
            <a:pPr lvl="1">
              <a:spcBef>
                <a:spcPts val="0"/>
              </a:spcBef>
              <a:spcAft>
                <a:spcPts val="0"/>
              </a:spcAft>
            </a:pPr>
            <a:r>
              <a:rPr lang="en-CA" sz="1500" dirty="0"/>
              <a:t>Lesser Goldfinch</a:t>
            </a:r>
          </a:p>
          <a:p>
            <a:pPr lvl="1">
              <a:spcBef>
                <a:spcPts val="0"/>
              </a:spcBef>
              <a:spcAft>
                <a:spcPts val="0"/>
              </a:spcAft>
            </a:pPr>
            <a:r>
              <a:rPr lang="en-CA" sz="1500" dirty="0"/>
              <a:t>American Goldfinch</a:t>
            </a:r>
          </a:p>
          <a:p>
            <a:pPr lvl="1">
              <a:spcBef>
                <a:spcPts val="0"/>
              </a:spcBef>
              <a:spcAft>
                <a:spcPts val="0"/>
              </a:spcAft>
            </a:pPr>
            <a:r>
              <a:rPr lang="en-CA" sz="1500" dirty="0"/>
              <a:t>Ruby-crowned </a:t>
            </a:r>
            <a:r>
              <a:rPr lang="en-CA" sz="1500" dirty="0" smtClean="0"/>
              <a:t>Kinglet</a:t>
            </a:r>
          </a:p>
          <a:p>
            <a:pPr lvl="1">
              <a:spcBef>
                <a:spcPts val="0"/>
              </a:spcBef>
              <a:spcAft>
                <a:spcPts val="0"/>
              </a:spcAft>
            </a:pPr>
            <a:endParaRPr lang="en-CA" sz="1500" dirty="0"/>
          </a:p>
          <a:p>
            <a:pPr lvl="1">
              <a:spcBef>
                <a:spcPts val="0"/>
              </a:spcBef>
              <a:spcAft>
                <a:spcPts val="0"/>
              </a:spcAft>
            </a:pPr>
            <a:r>
              <a:rPr lang="en-CA" sz="1500" dirty="0" smtClean="0"/>
              <a:t>Hermit </a:t>
            </a:r>
            <a:r>
              <a:rPr lang="en-CA" sz="1500" dirty="0"/>
              <a:t>Thrush</a:t>
            </a:r>
          </a:p>
          <a:p>
            <a:pPr lvl="1">
              <a:spcBef>
                <a:spcPts val="0"/>
              </a:spcBef>
              <a:spcAft>
                <a:spcPts val="0"/>
              </a:spcAft>
            </a:pPr>
            <a:r>
              <a:rPr lang="en-CA" sz="1500" dirty="0"/>
              <a:t>Orange-crowned Warbler</a:t>
            </a:r>
          </a:p>
          <a:p>
            <a:pPr lvl="1">
              <a:spcBef>
                <a:spcPts val="0"/>
              </a:spcBef>
              <a:spcAft>
                <a:spcPts val="0"/>
              </a:spcAft>
            </a:pPr>
            <a:r>
              <a:rPr lang="en-CA" sz="1500" dirty="0"/>
              <a:t>Yellow-rumped Warbler</a:t>
            </a:r>
          </a:p>
          <a:p>
            <a:pPr lvl="1">
              <a:spcBef>
                <a:spcPts val="0"/>
              </a:spcBef>
              <a:spcAft>
                <a:spcPts val="0"/>
              </a:spcAft>
            </a:pPr>
            <a:r>
              <a:rPr lang="en-CA" sz="1500" dirty="0"/>
              <a:t>Savannah Sparrow</a:t>
            </a:r>
          </a:p>
          <a:p>
            <a:pPr lvl="1">
              <a:spcBef>
                <a:spcPts val="0"/>
              </a:spcBef>
              <a:spcAft>
                <a:spcPts val="0"/>
              </a:spcAft>
            </a:pPr>
            <a:r>
              <a:rPr lang="en-CA" sz="1500" dirty="0"/>
              <a:t>Fox Sparrow</a:t>
            </a:r>
          </a:p>
          <a:p>
            <a:pPr lvl="1">
              <a:spcBef>
                <a:spcPts val="0"/>
              </a:spcBef>
              <a:spcAft>
                <a:spcPts val="0"/>
              </a:spcAft>
            </a:pPr>
            <a:r>
              <a:rPr lang="en-CA" sz="1500" dirty="0"/>
              <a:t>Lincoln's Sparrow</a:t>
            </a:r>
          </a:p>
          <a:p>
            <a:pPr lvl="1">
              <a:spcBef>
                <a:spcPts val="0"/>
              </a:spcBef>
              <a:spcAft>
                <a:spcPts val="0"/>
              </a:spcAft>
            </a:pPr>
            <a:r>
              <a:rPr lang="en-CA" sz="1500" dirty="0"/>
              <a:t>White-crowned Sparrow</a:t>
            </a:r>
          </a:p>
          <a:p>
            <a:pPr lvl="1">
              <a:spcBef>
                <a:spcPts val="0"/>
              </a:spcBef>
              <a:spcAft>
                <a:spcPts val="0"/>
              </a:spcAft>
            </a:pPr>
            <a:r>
              <a:rPr lang="en-CA" sz="1500" dirty="0"/>
              <a:t>Golden-crowned Sparrow</a:t>
            </a:r>
          </a:p>
          <a:p>
            <a:pPr lvl="1">
              <a:spcBef>
                <a:spcPts val="0"/>
              </a:spcBef>
              <a:spcAft>
                <a:spcPts val="0"/>
              </a:spcAft>
            </a:pPr>
            <a:r>
              <a:rPr lang="en-CA" sz="1500" dirty="0"/>
              <a:t>Dark-eyed Junco</a:t>
            </a:r>
          </a:p>
        </p:txBody>
      </p:sp>
    </p:spTree>
    <p:extLst>
      <p:ext uri="{BB962C8B-B14F-4D97-AF65-F5344CB8AC3E}">
        <p14:creationId xmlns:p14="http://schemas.microsoft.com/office/powerpoint/2010/main" xmlns="" val="89922707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data</a:t>
            </a:r>
            <a:endParaRPr lang="en-CA"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3937038642"/>
              </p:ext>
            </p:extLst>
          </p:nvPr>
        </p:nvGraphicFramePr>
        <p:xfrm>
          <a:off x="2103745" y="1984288"/>
          <a:ext cx="5130000" cy="4128135"/>
        </p:xfrm>
        <a:graphic>
          <a:graphicData uri="http://schemas.openxmlformats.org/drawingml/2006/table">
            <a:tbl>
              <a:tblPr firstRow="1">
                <a:tableStyleId>{3B4B98B0-60AC-42C2-AFA5-B58CD77FA1E5}</a:tableStyleId>
              </a:tblPr>
              <a:tblGrid>
                <a:gridCol w="2700000"/>
                <a:gridCol w="1215000"/>
                <a:gridCol w="1215000"/>
              </a:tblGrid>
              <a:tr h="370840">
                <a:tc>
                  <a:txBody>
                    <a:bodyPr/>
                    <a:lstStyle/>
                    <a:p>
                      <a:pPr algn="l" fontAlgn="b"/>
                      <a:r>
                        <a:rPr lang="en-CA" sz="2400" b="1" i="0" u="none" strike="noStrike" dirty="0">
                          <a:solidFill>
                            <a:srgbClr val="000000"/>
                          </a:solidFill>
                          <a:effectLst/>
                          <a:latin typeface="Calibri" panose="020F0502020204030204" pitchFamily="34" charset="0"/>
                        </a:rPr>
                        <a:t>Species</a:t>
                      </a:r>
                    </a:p>
                  </a:txBody>
                  <a:tcPr marL="7144" marR="7144" marT="9525" marB="0" anchor="b"/>
                </a:tc>
                <a:tc>
                  <a:txBody>
                    <a:bodyPr/>
                    <a:lstStyle/>
                    <a:p>
                      <a:pPr algn="r" fontAlgn="b"/>
                      <a:r>
                        <a:rPr lang="en-CA" sz="2400" b="1" i="0" u="none" strike="noStrike" dirty="0">
                          <a:solidFill>
                            <a:srgbClr val="000000"/>
                          </a:solidFill>
                          <a:effectLst/>
                          <a:latin typeface="Calibri" panose="020F0502020204030204" pitchFamily="34" charset="0"/>
                        </a:rPr>
                        <a:t>Remnant</a:t>
                      </a:r>
                    </a:p>
                  </a:txBody>
                  <a:tcPr marL="7144" marR="7144" marT="9525" marB="0" anchor="b"/>
                </a:tc>
                <a:tc>
                  <a:txBody>
                    <a:bodyPr/>
                    <a:lstStyle/>
                    <a:p>
                      <a:pPr algn="r" fontAlgn="b"/>
                      <a:r>
                        <a:rPr lang="en-CA" sz="2400" b="1" i="0" u="none" strike="noStrike" dirty="0">
                          <a:solidFill>
                            <a:srgbClr val="000000"/>
                          </a:solidFill>
                          <a:effectLst/>
                          <a:latin typeface="Calibri" panose="020F0502020204030204" pitchFamily="34" charset="0"/>
                        </a:rPr>
                        <a:t>Restored</a:t>
                      </a:r>
                    </a:p>
                  </a:txBody>
                  <a:tcPr marL="7144" marR="7144" marT="9525" marB="0" anchor="b"/>
                </a:tc>
              </a:tr>
              <a:tr h="370840">
                <a:tc>
                  <a:txBody>
                    <a:bodyPr/>
                    <a:lstStyle/>
                    <a:p>
                      <a:pPr algn="l" fontAlgn="b"/>
                      <a:r>
                        <a:rPr lang="en-CA" sz="2400" b="0" i="0" u="none" strike="noStrike" dirty="0">
                          <a:solidFill>
                            <a:srgbClr val="000000"/>
                          </a:solidFill>
                          <a:effectLst/>
                          <a:latin typeface="Calibri" panose="020F0502020204030204" pitchFamily="34" charset="0"/>
                        </a:rPr>
                        <a:t>Oak Titmouse</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19</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9</a:t>
                      </a:r>
                    </a:p>
                  </a:txBody>
                  <a:tcPr marL="7144" marR="7144" marT="9525" marB="0" anchor="b"/>
                </a:tc>
              </a:tr>
              <a:tr h="370840">
                <a:tc>
                  <a:txBody>
                    <a:bodyPr/>
                    <a:lstStyle/>
                    <a:p>
                      <a:pPr algn="l" fontAlgn="b"/>
                      <a:r>
                        <a:rPr lang="en-CA" sz="2400" b="0" i="0" u="none" strike="noStrike" dirty="0">
                          <a:solidFill>
                            <a:srgbClr val="000000"/>
                          </a:solidFill>
                          <a:effectLst/>
                          <a:latin typeface="Calibri" panose="020F0502020204030204" pitchFamily="34" charset="0"/>
                        </a:rPr>
                        <a:t>Bushtit</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198</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91</a:t>
                      </a:r>
                    </a:p>
                  </a:txBody>
                  <a:tcPr marL="7144" marR="7144" marT="9525" marB="0" anchor="b"/>
                </a:tc>
              </a:tr>
              <a:tr h="370840">
                <a:tc>
                  <a:txBody>
                    <a:bodyPr/>
                    <a:lstStyle/>
                    <a:p>
                      <a:pPr algn="l" fontAlgn="b"/>
                      <a:r>
                        <a:rPr lang="en-CA" sz="2400" b="0" i="0" u="none" strike="noStrike" dirty="0">
                          <a:solidFill>
                            <a:srgbClr val="000000"/>
                          </a:solidFill>
                          <a:effectLst/>
                          <a:latin typeface="Calibri" panose="020F0502020204030204" pitchFamily="34" charset="0"/>
                        </a:rPr>
                        <a:t>Bewick's Wren</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106</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48</a:t>
                      </a:r>
                    </a:p>
                  </a:txBody>
                  <a:tcPr marL="7144" marR="7144" marT="9525" marB="0" anchor="b"/>
                </a:tc>
              </a:tr>
              <a:tr h="370840">
                <a:tc>
                  <a:txBody>
                    <a:bodyPr/>
                    <a:lstStyle/>
                    <a:p>
                      <a:pPr algn="l" fontAlgn="b"/>
                      <a:r>
                        <a:rPr lang="en-CA" sz="2400" b="0" i="0" u="none" strike="noStrike" dirty="0">
                          <a:solidFill>
                            <a:srgbClr val="000000"/>
                          </a:solidFill>
                          <a:effectLst/>
                          <a:latin typeface="Calibri" panose="020F0502020204030204" pitchFamily="34" charset="0"/>
                        </a:rPr>
                        <a:t>House Wren</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44</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10</a:t>
                      </a:r>
                    </a:p>
                  </a:txBody>
                  <a:tcPr marL="7144" marR="7144" marT="9525" marB="0" anchor="b"/>
                </a:tc>
              </a:tr>
              <a:tr h="370840">
                <a:tc>
                  <a:txBody>
                    <a:bodyPr/>
                    <a:lstStyle/>
                    <a:p>
                      <a:pPr algn="l" fontAlgn="b"/>
                      <a:r>
                        <a:rPr lang="en-CA" sz="2400" b="0" i="0" u="none" strike="noStrike" dirty="0">
                          <a:solidFill>
                            <a:srgbClr val="000000"/>
                          </a:solidFill>
                          <a:effectLst/>
                          <a:latin typeface="Calibri" panose="020F0502020204030204" pitchFamily="34" charset="0"/>
                        </a:rPr>
                        <a:t>Spotted Towhee</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137</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32</a:t>
                      </a:r>
                    </a:p>
                  </a:txBody>
                  <a:tcPr marL="7144" marR="7144" marT="9525" marB="0" anchor="b"/>
                </a:tc>
              </a:tr>
              <a:tr h="370840">
                <a:tc>
                  <a:txBody>
                    <a:bodyPr/>
                    <a:lstStyle/>
                    <a:p>
                      <a:pPr algn="l" fontAlgn="b"/>
                      <a:r>
                        <a:rPr lang="en-CA" sz="2400" b="0" i="0" u="none" strike="noStrike" dirty="0">
                          <a:solidFill>
                            <a:srgbClr val="000000"/>
                          </a:solidFill>
                          <a:effectLst/>
                          <a:latin typeface="Calibri" panose="020F0502020204030204" pitchFamily="34" charset="0"/>
                        </a:rPr>
                        <a:t>Song Sparrow</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150</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50</a:t>
                      </a:r>
                    </a:p>
                  </a:txBody>
                  <a:tcPr marL="7144" marR="7144" marT="9525" marB="0" anchor="b"/>
                </a:tc>
              </a:tr>
              <a:tr h="370840">
                <a:tc>
                  <a:txBody>
                    <a:bodyPr/>
                    <a:lstStyle/>
                    <a:p>
                      <a:pPr algn="l" fontAlgn="b"/>
                      <a:r>
                        <a:rPr lang="en-CA" sz="2400" b="0" i="0" u="none" strike="noStrike" dirty="0">
                          <a:solidFill>
                            <a:srgbClr val="000000"/>
                          </a:solidFill>
                          <a:effectLst/>
                          <a:latin typeface="Calibri" panose="020F0502020204030204" pitchFamily="34" charset="0"/>
                        </a:rPr>
                        <a:t>House Finch</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26</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0</a:t>
                      </a:r>
                    </a:p>
                  </a:txBody>
                  <a:tcPr marL="7144" marR="7144" marT="9525" marB="0" anchor="b"/>
                </a:tc>
              </a:tr>
              <a:tr h="370840">
                <a:tc>
                  <a:txBody>
                    <a:bodyPr/>
                    <a:lstStyle/>
                    <a:p>
                      <a:pPr algn="l" fontAlgn="b"/>
                      <a:r>
                        <a:rPr lang="en-CA" sz="2400" b="0" i="0" u="none" strike="noStrike" dirty="0">
                          <a:solidFill>
                            <a:srgbClr val="000000"/>
                          </a:solidFill>
                          <a:effectLst/>
                          <a:latin typeface="Calibri" panose="020F0502020204030204" pitchFamily="34" charset="0"/>
                        </a:rPr>
                        <a:t>Lesser Goldfinch</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57</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15</a:t>
                      </a:r>
                    </a:p>
                  </a:txBody>
                  <a:tcPr marL="7144" marR="7144" marT="9525" marB="0" anchor="b"/>
                </a:tc>
              </a:tr>
              <a:tr h="370840">
                <a:tc>
                  <a:txBody>
                    <a:bodyPr/>
                    <a:lstStyle/>
                    <a:p>
                      <a:pPr algn="l" fontAlgn="b"/>
                      <a:r>
                        <a:rPr lang="en-CA" sz="2400" b="0" i="0" u="none" strike="noStrike" dirty="0">
                          <a:solidFill>
                            <a:srgbClr val="000000"/>
                          </a:solidFill>
                          <a:effectLst/>
                          <a:latin typeface="Calibri" panose="020F0502020204030204" pitchFamily="34" charset="0"/>
                        </a:rPr>
                        <a:t>American Goldfinch</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12</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10</a:t>
                      </a:r>
                    </a:p>
                  </a:txBody>
                  <a:tcPr marL="7144" marR="7144" marT="9525" marB="0" anchor="b"/>
                </a:tc>
              </a:tr>
              <a:tr h="370840">
                <a:tc>
                  <a:txBody>
                    <a:bodyPr/>
                    <a:lstStyle/>
                    <a:p>
                      <a:pPr algn="l" fontAlgn="b"/>
                      <a:r>
                        <a:rPr lang="en-CA" sz="2400" b="0" i="0" u="none" strike="noStrike" dirty="0" smtClean="0">
                          <a:solidFill>
                            <a:srgbClr val="000000"/>
                          </a:solidFill>
                          <a:effectLst/>
                          <a:latin typeface="Calibri" panose="020F0502020204030204" pitchFamily="34" charset="0"/>
                        </a:rPr>
                        <a:t>…</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b="0" i="0" u="none" strike="noStrike" dirty="0" smtClean="0">
                          <a:solidFill>
                            <a:srgbClr val="000000"/>
                          </a:solidFill>
                          <a:effectLst/>
                          <a:latin typeface="Calibri" panose="020F0502020204030204" pitchFamily="34" charset="0"/>
                        </a:rPr>
                        <a:t>…</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r" fontAlgn="b"/>
                      <a:r>
                        <a:rPr lang="en-CA" sz="2400" b="0" i="0" u="none" strike="noStrike" dirty="0" smtClean="0">
                          <a:solidFill>
                            <a:srgbClr val="000000"/>
                          </a:solidFill>
                          <a:effectLst/>
                          <a:latin typeface="Calibri" panose="020F0502020204030204" pitchFamily="34" charset="0"/>
                        </a:rPr>
                        <a:t>…</a:t>
                      </a:r>
                      <a:endParaRPr lang="en-CA" sz="2400" b="0" i="0" u="none" strike="noStrike" dirty="0">
                        <a:solidFill>
                          <a:srgbClr val="000000"/>
                        </a:solidFill>
                        <a:effectLst/>
                        <a:latin typeface="Calibri" panose="020F0502020204030204" pitchFamily="34" charset="0"/>
                      </a:endParaRPr>
                    </a:p>
                  </a:txBody>
                  <a:tcPr marL="7144" marR="7144" marT="9525" marB="0" anchor="b"/>
                </a:tc>
              </a:tr>
            </a:tbl>
          </a:graphicData>
        </a:graphic>
      </p:graphicFrame>
    </p:spTree>
    <p:extLst>
      <p:ext uri="{BB962C8B-B14F-4D97-AF65-F5344CB8AC3E}">
        <p14:creationId xmlns:p14="http://schemas.microsoft.com/office/powerpoint/2010/main" xmlns="" val="37406623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Hypotheses</a:t>
            </a:r>
            <a:endParaRPr lang="en-CA" dirty="0"/>
          </a:p>
        </p:txBody>
      </p:sp>
      <p:sp>
        <p:nvSpPr>
          <p:cNvPr id="5" name="Text Placeholder 4"/>
          <p:cNvSpPr>
            <a:spLocks noGrp="1"/>
          </p:cNvSpPr>
          <p:nvPr>
            <p:ph type="body" idx="1"/>
          </p:nvPr>
        </p:nvSpPr>
        <p:spPr/>
        <p:txBody>
          <a:bodyPr/>
          <a:lstStyle/>
          <a:p>
            <a:r>
              <a:rPr lang="en-CA" dirty="0" smtClean="0"/>
              <a:t>Null Hypothesis</a:t>
            </a:r>
            <a:endParaRPr lang="en-CA" dirty="0"/>
          </a:p>
        </p:txBody>
      </p:sp>
      <p:sp>
        <p:nvSpPr>
          <p:cNvPr id="6" name="Content Placeholder 5"/>
          <p:cNvSpPr>
            <a:spLocks noGrp="1"/>
          </p:cNvSpPr>
          <p:nvPr>
            <p:ph sz="half" idx="2"/>
          </p:nvPr>
        </p:nvSpPr>
        <p:spPr/>
        <p:txBody>
          <a:bodyPr/>
          <a:lstStyle/>
          <a:p>
            <a:r>
              <a:rPr lang="en-CA" dirty="0" smtClean="0"/>
              <a:t>H</a:t>
            </a:r>
            <a:r>
              <a:rPr lang="en-CA" baseline="-25000" dirty="0" smtClean="0"/>
              <a:t>0</a:t>
            </a:r>
            <a:r>
              <a:rPr lang="en-CA" dirty="0" smtClean="0"/>
              <a:t>: Species present in a location is independent of habitat type.</a:t>
            </a:r>
            <a:endParaRPr lang="en-CA" dirty="0"/>
          </a:p>
        </p:txBody>
      </p:sp>
      <p:sp>
        <p:nvSpPr>
          <p:cNvPr id="7" name="Text Placeholder 6"/>
          <p:cNvSpPr>
            <a:spLocks noGrp="1"/>
          </p:cNvSpPr>
          <p:nvPr>
            <p:ph type="body" sz="quarter" idx="3"/>
          </p:nvPr>
        </p:nvSpPr>
        <p:spPr/>
        <p:txBody>
          <a:bodyPr/>
          <a:lstStyle/>
          <a:p>
            <a:r>
              <a:rPr lang="en-CA" dirty="0" smtClean="0"/>
              <a:t>Alternative hypothesis</a:t>
            </a:r>
            <a:endParaRPr lang="en-CA" dirty="0"/>
          </a:p>
        </p:txBody>
      </p:sp>
      <p:sp>
        <p:nvSpPr>
          <p:cNvPr id="8" name="Content Placeholder 7"/>
          <p:cNvSpPr>
            <a:spLocks noGrp="1"/>
          </p:cNvSpPr>
          <p:nvPr>
            <p:ph sz="quarter" idx="4"/>
          </p:nvPr>
        </p:nvSpPr>
        <p:spPr/>
        <p:txBody>
          <a:bodyPr/>
          <a:lstStyle/>
          <a:p>
            <a:r>
              <a:rPr lang="en-CA" dirty="0" smtClean="0"/>
              <a:t>H</a:t>
            </a:r>
            <a:r>
              <a:rPr lang="en-CA" baseline="-25000" dirty="0" smtClean="0"/>
              <a:t>A</a:t>
            </a:r>
            <a:r>
              <a:rPr lang="en-CA" dirty="0" smtClean="0"/>
              <a:t>: Species present in a location is dependent on the habitat type.</a:t>
            </a:r>
          </a:p>
          <a:p>
            <a:endParaRPr lang="en-CA" dirty="0"/>
          </a:p>
        </p:txBody>
      </p:sp>
      <p:sp>
        <p:nvSpPr>
          <p:cNvPr id="15" name="Text Placeholder 4"/>
          <p:cNvSpPr txBox="1">
            <a:spLocks/>
          </p:cNvSpPr>
          <p:nvPr/>
        </p:nvSpPr>
        <p:spPr>
          <a:xfrm>
            <a:off x="820802" y="4500109"/>
            <a:ext cx="4044496" cy="73628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en-CA" sz="3600" dirty="0" smtClean="0"/>
              <a:t>Which test do we use?</a:t>
            </a:r>
            <a:endParaRPr lang="en-CA" sz="3600" dirty="0"/>
          </a:p>
        </p:txBody>
      </p:sp>
    </p:spTree>
    <p:extLst>
      <p:ext uri="{BB962C8B-B14F-4D97-AF65-F5344CB8AC3E}">
        <p14:creationId xmlns:p14="http://schemas.microsoft.com/office/powerpoint/2010/main" xmlns="" val="6233728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Χ</a:t>
            </a:r>
            <a:r>
              <a:rPr lang="en-CA" baseline="30000" dirty="0" smtClean="0"/>
              <a:t>2</a:t>
            </a:r>
            <a:r>
              <a:rPr lang="en-CA" dirty="0" smtClean="0"/>
              <a:t> Test of independence</a:t>
            </a:r>
            <a:endParaRPr lang="en-CA" dirty="0"/>
          </a:p>
        </p:txBody>
      </p:sp>
      <p:sp>
        <p:nvSpPr>
          <p:cNvPr id="3" name="Content Placeholder 2"/>
          <p:cNvSpPr>
            <a:spLocks noGrp="1"/>
          </p:cNvSpPr>
          <p:nvPr>
            <p:ph idx="1"/>
          </p:nvPr>
        </p:nvSpPr>
        <p:spPr/>
        <p:txBody>
          <a:bodyPr>
            <a:normAutofit/>
          </a:bodyPr>
          <a:lstStyle/>
          <a:p>
            <a:r>
              <a:rPr lang="en-CA" dirty="0" smtClean="0"/>
              <a:t>We have:</a:t>
            </a:r>
          </a:p>
          <a:p>
            <a:pPr lvl="1"/>
            <a:r>
              <a:rPr lang="en-CA" dirty="0" smtClean="0"/>
              <a:t>Habitat type (categorical)</a:t>
            </a:r>
          </a:p>
          <a:p>
            <a:pPr lvl="1"/>
            <a:r>
              <a:rPr lang="en-CA" dirty="0" smtClean="0"/>
              <a:t>Species present (categorical)</a:t>
            </a:r>
          </a:p>
          <a:p>
            <a:r>
              <a:rPr lang="en-CA" dirty="0" smtClean="0"/>
              <a:t>Goal:</a:t>
            </a:r>
          </a:p>
          <a:p>
            <a:pPr lvl="1"/>
            <a:r>
              <a:rPr lang="en-CA" dirty="0" smtClean="0"/>
              <a:t>Test if species is independent of habitat type</a:t>
            </a:r>
          </a:p>
          <a:p>
            <a:r>
              <a:rPr lang="en-CA" dirty="0" smtClean="0"/>
              <a:t>R Code: </a:t>
            </a:r>
          </a:p>
          <a:p>
            <a:pPr lvl="1"/>
            <a:r>
              <a:rPr lang="en-CA" dirty="0" smtClean="0"/>
              <a:t>chisq.test(x);</a:t>
            </a:r>
            <a:endParaRPr lang="en-CA" dirty="0"/>
          </a:p>
          <a:p>
            <a:pPr lvl="1"/>
            <a:r>
              <a:rPr lang="en-CA" dirty="0"/>
              <a:t>x is a numeric </a:t>
            </a:r>
            <a:r>
              <a:rPr lang="en-CA" dirty="0" smtClean="0"/>
              <a:t>matrix </a:t>
            </a:r>
            <a:r>
              <a:rPr lang="en-CA" dirty="0"/>
              <a:t>of the observed frequency </a:t>
            </a:r>
            <a:r>
              <a:rPr lang="en-CA" dirty="0" smtClean="0"/>
              <a:t>distribution</a:t>
            </a:r>
            <a:endParaRPr lang="en-CA" dirty="0"/>
          </a:p>
          <a:p>
            <a:r>
              <a:rPr lang="en-CA" dirty="0" smtClean="0"/>
              <a:t>Note: you must setup your data with proper row names</a:t>
            </a:r>
          </a:p>
          <a:p>
            <a:pPr lvl="1"/>
            <a:r>
              <a:rPr lang="en-CA" dirty="0" smtClean="0"/>
              <a:t>newData &lt;- </a:t>
            </a:r>
            <a:r>
              <a:rPr lang="en-CA" dirty="0"/>
              <a:t>data[,-1]</a:t>
            </a:r>
          </a:p>
          <a:p>
            <a:pPr lvl="1"/>
            <a:r>
              <a:rPr lang="en-CA" dirty="0" smtClean="0"/>
              <a:t>rownames(newData) </a:t>
            </a:r>
            <a:r>
              <a:rPr lang="en-CA" dirty="0"/>
              <a:t>&lt;- data[,1]</a:t>
            </a:r>
            <a:endParaRPr lang="en-CA" dirty="0" smtClean="0"/>
          </a:p>
        </p:txBody>
      </p:sp>
    </p:spTree>
    <p:extLst>
      <p:ext uri="{BB962C8B-B14F-4D97-AF65-F5344CB8AC3E}">
        <p14:creationId xmlns:p14="http://schemas.microsoft.com/office/powerpoint/2010/main" xmlns="" val="319905008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 Code</a:t>
            </a:r>
            <a:endParaRPr lang="en-CA" dirty="0"/>
          </a:p>
        </p:txBody>
      </p:sp>
      <p:sp>
        <p:nvSpPr>
          <p:cNvPr id="3" name="Content Placeholder 2"/>
          <p:cNvSpPr>
            <a:spLocks noGrp="1"/>
          </p:cNvSpPr>
          <p:nvPr>
            <p:ph idx="1"/>
          </p:nvPr>
        </p:nvSpPr>
        <p:spPr/>
        <p:txBody>
          <a:bodyPr>
            <a:noAutofit/>
          </a:bodyPr>
          <a:lstStyle/>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 Set the working directory</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setwd</a:t>
            </a:r>
            <a:r>
              <a:rPr lang="en-CA" sz="1800" dirty="0" smtClean="0">
                <a:latin typeface="Lucida Console" panose="020B0609040504020204" pitchFamily="49" charset="0"/>
                <a:cs typeface="Courier New" panose="02070309020205020404" pitchFamily="49" charset="0"/>
              </a:rPr>
              <a:t>(“……");</a:t>
            </a:r>
            <a:endParaRPr lang="en-CA" sz="1800" dirty="0">
              <a:latin typeface="Lucida Console" panose="020B0609040504020204" pitchFamily="49" charset="0"/>
              <a:cs typeface="Courier New" panose="02070309020205020404" pitchFamily="49" charset="0"/>
            </a:endParaRP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  </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 Load xlsx library</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library("xlsx");</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 </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 Import dataset</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data &lt;- read.xlsx("restored_riparian_birds.xlsx",1);</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birds &lt;- data[,-1]</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rownames(birds) &lt;- data[,1]</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 </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 Chi-Square test of independence (contingency test)</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chisq.test(birds);</a:t>
            </a:r>
          </a:p>
        </p:txBody>
      </p:sp>
    </p:spTree>
    <p:extLst>
      <p:ext uri="{BB962C8B-B14F-4D97-AF65-F5344CB8AC3E}">
        <p14:creationId xmlns:p14="http://schemas.microsoft.com/office/powerpoint/2010/main" xmlns="" val="21844910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 Output &amp; Meaning</a:t>
            </a:r>
            <a:endParaRPr lang="en-CA" dirty="0"/>
          </a:p>
        </p:txBody>
      </p:sp>
      <p:sp>
        <p:nvSpPr>
          <p:cNvPr id="3" name="Content Placeholder 2"/>
          <p:cNvSpPr>
            <a:spLocks noGrp="1"/>
          </p:cNvSpPr>
          <p:nvPr>
            <p:ph idx="1"/>
          </p:nvPr>
        </p:nvSpPr>
        <p:spPr>
          <a:xfrm>
            <a:off x="822960" y="1845734"/>
            <a:ext cx="7543800" cy="2018900"/>
          </a:xfrm>
        </p:spPr>
        <p:txBody>
          <a:bodyPr>
            <a:noAutofit/>
          </a:bodyPr>
          <a:lstStyle/>
          <a:p>
            <a:pPr marL="457200" indent="-457200">
              <a:spcBef>
                <a:spcPts val="600"/>
              </a:spcBef>
              <a:buFont typeface="+mj-lt"/>
              <a:buAutoNum type="arabicPeriod"/>
            </a:pPr>
            <a:r>
              <a:rPr lang="en-CA" sz="1800" dirty="0">
                <a:latin typeface="Lucida Console" panose="020B0609040504020204" pitchFamily="49" charset="0"/>
                <a:cs typeface="Courier New" panose="02070309020205020404" pitchFamily="49" charset="0"/>
              </a:rPr>
              <a:t>	Pearson's Chi-squared test</a:t>
            </a:r>
          </a:p>
          <a:p>
            <a:pPr marL="457200" indent="-457200">
              <a:spcBef>
                <a:spcPts val="600"/>
              </a:spcBef>
              <a:buFont typeface="+mj-lt"/>
              <a:buAutoNum type="arabicPeriod"/>
            </a:pPr>
            <a:r>
              <a:rPr lang="en-CA" sz="1800" dirty="0">
                <a:latin typeface="Lucida Console" panose="020B0609040504020204" pitchFamily="49" charset="0"/>
                <a:cs typeface="Courier New" panose="02070309020205020404" pitchFamily="49" charset="0"/>
              </a:rPr>
              <a:t> </a:t>
            </a:r>
          </a:p>
          <a:p>
            <a:pPr marL="457200" indent="-457200">
              <a:spcBef>
                <a:spcPts val="600"/>
              </a:spcBef>
              <a:buFont typeface="+mj-lt"/>
              <a:buAutoNum type="arabicPeriod"/>
            </a:pPr>
            <a:r>
              <a:rPr lang="en-CA" sz="1800" dirty="0">
                <a:latin typeface="Lucida Console" panose="020B0609040504020204" pitchFamily="49" charset="0"/>
                <a:cs typeface="Courier New" panose="02070309020205020404" pitchFamily="49" charset="0"/>
              </a:rPr>
              <a:t>data:  birds</a:t>
            </a:r>
          </a:p>
          <a:p>
            <a:pPr marL="457200" indent="-457200">
              <a:spcBef>
                <a:spcPts val="600"/>
              </a:spcBef>
              <a:buFont typeface="+mj-lt"/>
              <a:buAutoNum type="arabicPeriod"/>
            </a:pPr>
            <a:r>
              <a:rPr lang="en-CA" sz="1800" dirty="0">
                <a:latin typeface="Lucida Console" panose="020B0609040504020204" pitchFamily="49" charset="0"/>
                <a:cs typeface="Courier New" panose="02070309020205020404" pitchFamily="49" charset="0"/>
              </a:rPr>
              <a:t>X-squared = 179.39, df = 18, p-value &lt; 2.2e-16</a:t>
            </a:r>
          </a:p>
        </p:txBody>
      </p:sp>
      <p:sp>
        <p:nvSpPr>
          <p:cNvPr id="8" name="Content Placeholder 2"/>
          <p:cNvSpPr txBox="1">
            <a:spLocks/>
          </p:cNvSpPr>
          <p:nvPr/>
        </p:nvSpPr>
        <p:spPr>
          <a:xfrm>
            <a:off x="820802" y="3619900"/>
            <a:ext cx="7543800" cy="2142545"/>
          </a:xfrm>
          <a:prstGeom prst="rect">
            <a:avLst/>
          </a:prstGeom>
        </p:spPr>
        <p:txBody>
          <a:bodyPr vert="horz" lIns="91440" tIns="45720" rIns="91440" bIns="45720" rtlCol="0" anchor="ctr">
            <a:noAutofit/>
          </a:bodyPr>
          <a:lstStyle>
            <a:defPPr>
              <a:defRPr lang="en-US"/>
            </a:defPPr>
            <a:lvl1pPr indent="0" defTabSz="914400">
              <a:lnSpc>
                <a:spcPct val="90000"/>
              </a:lnSpc>
              <a:spcBef>
                <a:spcPts val="1200"/>
              </a:spcBef>
              <a:spcAft>
                <a:spcPts val="200"/>
              </a:spcAft>
              <a:buClr>
                <a:schemeClr val="accent1"/>
              </a:buClr>
              <a:buSzPct val="100000"/>
              <a:buFont typeface="Calibri" panose="020F0502020204030204" pitchFamily="34" charset="0"/>
              <a:buNone/>
              <a:defRPr sz="3600" b="0" cap="all" baseline="0">
                <a:solidFill>
                  <a:schemeClr val="tx2"/>
                </a:solidFill>
              </a:defRPr>
            </a:lvl1pPr>
            <a:lvl2pPr indent="0" defTabSz="914400">
              <a:lnSpc>
                <a:spcPct val="90000"/>
              </a:lnSpc>
              <a:spcBef>
                <a:spcPts val="200"/>
              </a:spcBef>
              <a:spcAft>
                <a:spcPts val="400"/>
              </a:spcAft>
              <a:buClr>
                <a:schemeClr val="accent1"/>
              </a:buClr>
              <a:buFont typeface="Calibri" pitchFamily="34" charset="0"/>
              <a:buNone/>
              <a:defRPr sz="2000" b="1">
                <a:solidFill>
                  <a:schemeClr val="tx1">
                    <a:lumMod val="75000"/>
                    <a:lumOff val="25000"/>
                  </a:schemeClr>
                </a:solidFill>
              </a:defRPr>
            </a:lvl2pPr>
            <a:lvl3pPr indent="0" defTabSz="914400">
              <a:lnSpc>
                <a:spcPct val="90000"/>
              </a:lnSpc>
              <a:spcBef>
                <a:spcPts val="200"/>
              </a:spcBef>
              <a:spcAft>
                <a:spcPts val="400"/>
              </a:spcAft>
              <a:buClr>
                <a:schemeClr val="accent1"/>
              </a:buClr>
              <a:buFont typeface="Calibri" pitchFamily="34" charset="0"/>
              <a:buNone/>
              <a:defRPr b="1">
                <a:solidFill>
                  <a:schemeClr val="tx1">
                    <a:lumMod val="75000"/>
                    <a:lumOff val="25000"/>
                  </a:schemeClr>
                </a:solidFill>
              </a:defRPr>
            </a:lvl3pPr>
            <a:lvl4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4pPr>
            <a:lvl5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5pPr>
            <a:lvl6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6pPr>
            <a:lvl7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7pPr>
            <a:lvl8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8pPr>
            <a:lvl9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9pPr>
          </a:lstStyle>
          <a:p>
            <a:r>
              <a:rPr lang="en-CA" dirty="0"/>
              <a:t>If </a:t>
            </a:r>
            <a:r>
              <a:rPr lang="en-CA" dirty="0" smtClean="0"/>
              <a:t>p </a:t>
            </a:r>
            <a:r>
              <a:rPr lang="en-CA" dirty="0"/>
              <a:t>&lt; 0.05, </a:t>
            </a:r>
            <a:endParaRPr lang="en-CA" dirty="0" smtClean="0"/>
          </a:p>
          <a:p>
            <a:r>
              <a:rPr lang="en-CA" dirty="0"/>
              <a:t>	</a:t>
            </a:r>
            <a:r>
              <a:rPr lang="en-CA" dirty="0" smtClean="0"/>
              <a:t>do </a:t>
            </a:r>
            <a:r>
              <a:rPr lang="en-CA" dirty="0"/>
              <a:t>we reject the </a:t>
            </a:r>
            <a:r>
              <a:rPr lang="en-CA" dirty="0" smtClean="0"/>
              <a:t>H</a:t>
            </a:r>
            <a:r>
              <a:rPr lang="en-CA" baseline="-25000" dirty="0" smtClean="0"/>
              <a:t>0</a:t>
            </a:r>
            <a:r>
              <a:rPr lang="en-CA" dirty="0" smtClean="0"/>
              <a:t>?</a:t>
            </a:r>
          </a:p>
          <a:p>
            <a:r>
              <a:rPr lang="en-CA" dirty="0"/>
              <a:t>	</a:t>
            </a:r>
            <a:r>
              <a:rPr lang="en-CA" dirty="0" smtClean="0"/>
              <a:t>Do we have evidence to support H</a:t>
            </a:r>
            <a:r>
              <a:rPr lang="en-CA" baseline="-25000" dirty="0" smtClean="0"/>
              <a:t>1</a:t>
            </a:r>
            <a:r>
              <a:rPr lang="en-CA" dirty="0" smtClean="0"/>
              <a:t>?</a:t>
            </a:r>
            <a:endParaRPr lang="en-CA" dirty="0"/>
          </a:p>
        </p:txBody>
      </p:sp>
    </p:spTree>
    <p:extLst>
      <p:ext uri="{BB962C8B-B14F-4D97-AF65-F5344CB8AC3E}">
        <p14:creationId xmlns:p14="http://schemas.microsoft.com/office/powerpoint/2010/main" xmlns="" val="422224519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CA" sz="6600" dirty="0"/>
              <a:t>Example 4</a:t>
            </a:r>
            <a:r>
              <a:rPr lang="en-CA" sz="6600" dirty="0" smtClean="0"/>
              <a:t>:</a:t>
            </a:r>
            <a:br>
              <a:rPr lang="en-CA" sz="6600" dirty="0" smtClean="0"/>
            </a:br>
            <a:r>
              <a:rPr lang="en-CA" sz="6600" dirty="0" smtClean="0"/>
              <a:t>Effect of neonicotinoid pesticides on bumblebee colony queen production </a:t>
            </a:r>
            <a:endParaRPr lang="en-CA" sz="6600" dirty="0"/>
          </a:p>
        </p:txBody>
      </p:sp>
      <p:sp>
        <p:nvSpPr>
          <p:cNvPr id="3" name="Subtitle 2"/>
          <p:cNvSpPr>
            <a:spLocks noGrp="1"/>
          </p:cNvSpPr>
          <p:nvPr>
            <p:ph type="subTitle" idx="1"/>
          </p:nvPr>
        </p:nvSpPr>
        <p:spPr/>
        <p:txBody>
          <a:bodyPr/>
          <a:lstStyle/>
          <a:p>
            <a:endParaRPr lang="en-CA" dirty="0"/>
          </a:p>
        </p:txBody>
      </p:sp>
    </p:spTree>
    <p:extLst>
      <p:ext uri="{BB962C8B-B14F-4D97-AF65-F5344CB8AC3E}">
        <p14:creationId xmlns:p14="http://schemas.microsoft.com/office/powerpoint/2010/main" xmlns="" val="11702628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7</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1: Manipulating Data</a:t>
            </a:r>
            <a:endParaRPr lang="en-US" sz="4000" b="1" dirty="0">
              <a:latin typeface="Arial" pitchFamily="34" charset="0"/>
              <a:cs typeface="Arial" pitchFamily="34" charset="0"/>
            </a:endParaRPr>
          </a:p>
        </p:txBody>
      </p:sp>
      <p:pic>
        <p:nvPicPr>
          <p:cNvPr id="6" name="Picture 5" descr="Module 2 data.jpg"/>
          <p:cNvPicPr>
            <a:picLocks noChangeAspect="1"/>
          </p:cNvPicPr>
          <p:nvPr/>
        </p:nvPicPr>
        <p:blipFill>
          <a:blip r:embed="rId3" cstate="print"/>
          <a:stretch>
            <a:fillRect/>
          </a:stretch>
        </p:blipFill>
        <p:spPr>
          <a:xfrm>
            <a:off x="990600" y="1371600"/>
            <a:ext cx="6943725" cy="3571875"/>
          </a:xfrm>
          <a:prstGeom prst="rect">
            <a:avLst/>
          </a:prstGeom>
        </p:spPr>
      </p:pic>
      <p:cxnSp>
        <p:nvCxnSpPr>
          <p:cNvPr id="10" name="Straight Arrow Connector 9"/>
          <p:cNvCxnSpPr/>
          <p:nvPr/>
        </p:nvCxnSpPr>
        <p:spPr>
          <a:xfrm flipV="1">
            <a:off x="3581400" y="4876800"/>
            <a:ext cx="0" cy="685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419600" y="4876800"/>
            <a:ext cx="0" cy="685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410200" y="4876800"/>
            <a:ext cx="0" cy="685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590800" y="4876800"/>
            <a:ext cx="0" cy="685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600200" y="4876800"/>
            <a:ext cx="0" cy="685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600200" y="5562600"/>
            <a:ext cx="381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581400" y="5562600"/>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057400" y="5791200"/>
            <a:ext cx="4038600" cy="461665"/>
          </a:xfrm>
          <a:prstGeom prst="rect">
            <a:avLst/>
          </a:prstGeom>
          <a:noFill/>
        </p:spPr>
        <p:txBody>
          <a:bodyPr wrap="square" rtlCol="0">
            <a:spAutoFit/>
          </a:bodyPr>
          <a:lstStyle/>
          <a:p>
            <a:r>
              <a:rPr lang="en-US" sz="2400" b="1" dirty="0" smtClean="0">
                <a:latin typeface="Arial" pitchFamily="34" charset="0"/>
                <a:cs typeface="Arial" pitchFamily="34" charset="0"/>
              </a:rPr>
              <a:t>All of these are vectors.</a:t>
            </a:r>
            <a:endParaRPr lang="en-US" sz="2400" b="1" dirty="0">
              <a:latin typeface="Arial" pitchFamily="34" charset="0"/>
              <a:cs typeface="Arial" pitchFamily="34" charset="0"/>
            </a:endParaRPr>
          </a:p>
        </p:txBody>
      </p:sp>
      <p:sp>
        <p:nvSpPr>
          <p:cNvPr id="20" name="TextBox 19"/>
          <p:cNvSpPr txBox="1"/>
          <p:nvPr/>
        </p:nvSpPr>
        <p:spPr>
          <a:xfrm>
            <a:off x="457200" y="6248400"/>
            <a:ext cx="8382000" cy="369332"/>
          </a:xfrm>
          <a:prstGeom prst="rect">
            <a:avLst/>
          </a:prstGeom>
          <a:noFill/>
        </p:spPr>
        <p:txBody>
          <a:bodyPr wrap="square" rtlCol="0">
            <a:spAutoFit/>
          </a:bodyPr>
          <a:lstStyle/>
          <a:p>
            <a:r>
              <a:rPr lang="en-US" dirty="0" smtClean="0">
                <a:latin typeface="Arial" pitchFamily="34" charset="0"/>
                <a:cs typeface="Arial" pitchFamily="34" charset="0"/>
              </a:rPr>
              <a:t>To call up the sample number: </a:t>
            </a:r>
            <a:r>
              <a:rPr lang="en-US" dirty="0" err="1" smtClean="0">
                <a:latin typeface="Arial" pitchFamily="34" charset="0"/>
                <a:cs typeface="Arial" pitchFamily="34" charset="0"/>
              </a:rPr>
              <a:t>samplenumber</a:t>
            </a:r>
            <a:r>
              <a:rPr lang="en-US" dirty="0" smtClean="0">
                <a:latin typeface="Arial" pitchFamily="34" charset="0"/>
                <a:cs typeface="Arial" pitchFamily="34" charset="0"/>
              </a:rPr>
              <a:t> &lt;-</a:t>
            </a:r>
            <a:r>
              <a:rPr lang="en-US" dirty="0" err="1" smtClean="0">
                <a:latin typeface="Arial" pitchFamily="34" charset="0"/>
                <a:cs typeface="Arial" pitchFamily="34" charset="0"/>
              </a:rPr>
              <a:t>moddata$sample.number</a:t>
            </a:r>
            <a:endParaRPr lang="en-US"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Question: are pesticides harmful to bees?</a:t>
            </a:r>
            <a:endParaRPr lang="en-CA" sz="3600" dirty="0"/>
          </a:p>
        </p:txBody>
      </p:sp>
      <p:sp>
        <p:nvSpPr>
          <p:cNvPr id="3" name="Content Placeholder 2"/>
          <p:cNvSpPr>
            <a:spLocks noGrp="1"/>
          </p:cNvSpPr>
          <p:nvPr>
            <p:ph sz="half" idx="1"/>
          </p:nvPr>
        </p:nvSpPr>
        <p:spPr/>
        <p:txBody>
          <a:bodyPr anchor="ctr"/>
          <a:lstStyle/>
          <a:p>
            <a:r>
              <a:rPr lang="en-CA" dirty="0" smtClean="0"/>
              <a:t>Rear </a:t>
            </a:r>
            <a:r>
              <a:rPr lang="en-CA" i="1" dirty="0" smtClean="0"/>
              <a:t>Bombus terrestris </a:t>
            </a:r>
            <a:r>
              <a:rPr lang="en-CA" dirty="0" smtClean="0"/>
              <a:t>colonies in the lab</a:t>
            </a:r>
          </a:p>
          <a:p>
            <a:r>
              <a:rPr lang="en-CA" dirty="0" smtClean="0"/>
              <a:t>Three treatments:</a:t>
            </a:r>
          </a:p>
          <a:p>
            <a:pPr lvl="1"/>
            <a:r>
              <a:rPr lang="en-CA" dirty="0" smtClean="0"/>
              <a:t>Control</a:t>
            </a:r>
          </a:p>
          <a:p>
            <a:pPr lvl="1"/>
            <a:r>
              <a:rPr lang="en-CA" dirty="0" smtClean="0"/>
              <a:t>Low pesticide exposure</a:t>
            </a:r>
          </a:p>
          <a:p>
            <a:pPr lvl="1"/>
            <a:r>
              <a:rPr lang="en-CA" dirty="0" smtClean="0"/>
              <a:t>High pesticide exposure</a:t>
            </a:r>
          </a:p>
          <a:p>
            <a:r>
              <a:rPr lang="en-CA" dirty="0" smtClean="0"/>
              <a:t>Measure colony characteristics:</a:t>
            </a:r>
          </a:p>
          <a:p>
            <a:pPr lvl="1"/>
            <a:r>
              <a:rPr lang="en-CA" dirty="0" smtClean="0"/>
              <a:t>Colony mass through time</a:t>
            </a:r>
          </a:p>
          <a:p>
            <a:pPr lvl="1"/>
            <a:r>
              <a:rPr lang="en-CA" dirty="0" smtClean="0"/>
              <a:t># of workers left at end</a:t>
            </a:r>
          </a:p>
          <a:p>
            <a:pPr lvl="1"/>
            <a:r>
              <a:rPr lang="en-CA" dirty="0" smtClean="0"/>
              <a:t># of males &amp; queens produced</a:t>
            </a:r>
          </a:p>
          <a:p>
            <a:pPr lvl="1"/>
            <a:r>
              <a:rPr lang="en-CA" dirty="0" smtClean="0"/>
              <a:t>Etc…</a:t>
            </a:r>
          </a:p>
        </p:txBody>
      </p:sp>
      <p:pic>
        <p:nvPicPr>
          <p:cNvPr id="2050" name="Picture 2" descr="http://www.natupol.com/fileadmin/_processed_/csm_The_best_queen_-pollination-bombus_terrestris_1faf1dd502.jpg"/>
          <p:cNvPicPr>
            <a:picLocks noGrp="1" noChangeAspect="1" noChangeArrowheads="1"/>
          </p:cNvPicPr>
          <p:nvPr>
            <p:ph sz="half" idx="2"/>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71544" y="2398143"/>
            <a:ext cx="3687113" cy="29189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976437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data</a:t>
            </a:r>
            <a:endParaRPr lang="en-CA" dirty="0"/>
          </a:p>
        </p:txBody>
      </p:sp>
      <p:graphicFrame>
        <p:nvGraphicFramePr>
          <p:cNvPr id="9" name="Content Placeholder 8"/>
          <p:cNvGraphicFramePr>
            <a:graphicFrameLocks noGrp="1"/>
          </p:cNvGraphicFramePr>
          <p:nvPr>
            <p:ph idx="1"/>
            <p:extLst/>
          </p:nvPr>
        </p:nvGraphicFramePr>
        <p:xfrm>
          <a:off x="918713" y="2191319"/>
          <a:ext cx="7448046" cy="3752850"/>
        </p:xfrm>
        <a:graphic>
          <a:graphicData uri="http://schemas.openxmlformats.org/drawingml/2006/table">
            <a:tbl>
              <a:tblPr firstRow="1">
                <a:tableStyleId>{3B4B98B0-60AC-42C2-AFA5-B58CD77FA1E5}</a:tableStyleId>
              </a:tblPr>
              <a:tblGrid>
                <a:gridCol w="1862012"/>
                <a:gridCol w="1862012"/>
                <a:gridCol w="1862012"/>
                <a:gridCol w="1862012"/>
              </a:tblGrid>
              <a:tr h="335750">
                <a:tc>
                  <a:txBody>
                    <a:bodyPr/>
                    <a:lstStyle/>
                    <a:p>
                      <a:pPr algn="l" fontAlgn="b"/>
                      <a:r>
                        <a:rPr lang="en-CA" sz="2400" b="1" i="0" u="none" strike="noStrike" dirty="0">
                          <a:solidFill>
                            <a:srgbClr val="000000"/>
                          </a:solidFill>
                          <a:effectLst/>
                          <a:latin typeface="Calibri" panose="020F0502020204030204" pitchFamily="34" charset="0"/>
                        </a:rPr>
                        <a:t>Treatment</a:t>
                      </a:r>
                    </a:p>
                  </a:txBody>
                  <a:tcPr marL="7144" marR="7144" marT="9525" marB="0" anchor="b"/>
                </a:tc>
                <a:tc>
                  <a:txBody>
                    <a:bodyPr/>
                    <a:lstStyle/>
                    <a:p>
                      <a:pPr algn="l" fontAlgn="b"/>
                      <a:r>
                        <a:rPr lang="en-CA" sz="2400" b="1" i="0" u="none" strike="noStrike" dirty="0">
                          <a:solidFill>
                            <a:srgbClr val="000000"/>
                          </a:solidFill>
                          <a:effectLst/>
                          <a:latin typeface="Calibri" panose="020F0502020204030204" pitchFamily="34" charset="0"/>
                        </a:rPr>
                        <a:t>Nest ID</a:t>
                      </a:r>
                    </a:p>
                  </a:txBody>
                  <a:tcPr marL="7144" marR="7144" marT="9525" marB="0" anchor="b"/>
                </a:tc>
                <a:tc>
                  <a:txBody>
                    <a:bodyPr/>
                    <a:lstStyle/>
                    <a:p>
                      <a:pPr algn="r" fontAlgn="b"/>
                      <a:r>
                        <a:rPr lang="en-CA" sz="2400" b="1" i="0" u="none" strike="noStrike" dirty="0">
                          <a:solidFill>
                            <a:srgbClr val="000000"/>
                          </a:solidFill>
                          <a:effectLst/>
                          <a:latin typeface="Calibri" panose="020F0502020204030204" pitchFamily="34" charset="0"/>
                        </a:rPr>
                        <a:t>Mass </a:t>
                      </a:r>
                      <a:r>
                        <a:rPr lang="en-CA" sz="2400" b="1" i="0" u="none" strike="noStrike" dirty="0" smtClean="0">
                          <a:solidFill>
                            <a:srgbClr val="000000"/>
                          </a:solidFill>
                          <a:effectLst/>
                          <a:latin typeface="Calibri" panose="020F0502020204030204" pitchFamily="34" charset="0"/>
                        </a:rPr>
                        <a:t>(</a:t>
                      </a:r>
                      <a:r>
                        <a:rPr lang="en-CA" sz="2400" b="1" i="0" u="none" strike="noStrike" dirty="0">
                          <a:solidFill>
                            <a:srgbClr val="000000"/>
                          </a:solidFill>
                          <a:effectLst/>
                          <a:latin typeface="Calibri" panose="020F0502020204030204" pitchFamily="34" charset="0"/>
                        </a:rPr>
                        <a:t>g)</a:t>
                      </a:r>
                    </a:p>
                  </a:txBody>
                  <a:tcPr marL="7144" marR="7144" marT="9525" marB="0" anchor="b"/>
                </a:tc>
                <a:tc>
                  <a:txBody>
                    <a:bodyPr/>
                    <a:lstStyle/>
                    <a:p>
                      <a:pPr algn="r" fontAlgn="b"/>
                      <a:r>
                        <a:rPr lang="en-CA" sz="2400" b="1" i="0" u="none" strike="noStrike" dirty="0">
                          <a:solidFill>
                            <a:srgbClr val="000000"/>
                          </a:solidFill>
                          <a:effectLst/>
                          <a:latin typeface="Calibri" panose="020F0502020204030204" pitchFamily="34" charset="0"/>
                        </a:rPr>
                        <a:t>New queens</a:t>
                      </a:r>
                    </a:p>
                  </a:txBody>
                  <a:tcPr marL="7144" marR="7144" marT="9525" marB="0" anchor="b"/>
                </a:tc>
              </a:tr>
              <a:tr h="335750">
                <a:tc>
                  <a:txBody>
                    <a:bodyPr/>
                    <a:lstStyle/>
                    <a:p>
                      <a:pPr algn="l" fontAlgn="b"/>
                      <a:r>
                        <a:rPr lang="en-CA" sz="2400" b="0" i="0" u="none" strike="noStrike" dirty="0">
                          <a:solidFill>
                            <a:srgbClr val="000000"/>
                          </a:solidFill>
                          <a:effectLst/>
                          <a:latin typeface="Calibri" panose="020F0502020204030204" pitchFamily="34" charset="0"/>
                        </a:rPr>
                        <a:t>Control</a:t>
                      </a:r>
                    </a:p>
                  </a:txBody>
                  <a:tcPr marL="7144" marR="7144" marT="9525" marB="0" anchor="b"/>
                </a:tc>
                <a:tc>
                  <a:txBody>
                    <a:bodyPr/>
                    <a:lstStyle/>
                    <a:p>
                      <a:pPr algn="l" fontAlgn="b"/>
                      <a:r>
                        <a:rPr lang="en-CA" sz="2400" b="0" i="0" u="none" strike="noStrike" dirty="0">
                          <a:solidFill>
                            <a:srgbClr val="000000"/>
                          </a:solidFill>
                          <a:effectLst/>
                          <a:latin typeface="Calibri" panose="020F0502020204030204" pitchFamily="34" charset="0"/>
                        </a:rPr>
                        <a:t>C1</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712.95</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1</a:t>
                      </a:r>
                    </a:p>
                  </a:txBody>
                  <a:tcPr marL="7144" marR="7144" marT="9525" marB="0" anchor="b"/>
                </a:tc>
              </a:tr>
              <a:tr h="335750">
                <a:tc>
                  <a:txBody>
                    <a:bodyPr/>
                    <a:lstStyle/>
                    <a:p>
                      <a:pPr algn="l" fontAlgn="b"/>
                      <a:r>
                        <a:rPr lang="en-CA" sz="2400" b="0" i="0" u="none" strike="noStrike" dirty="0">
                          <a:solidFill>
                            <a:srgbClr val="000000"/>
                          </a:solidFill>
                          <a:effectLst/>
                          <a:latin typeface="Calibri" panose="020F0502020204030204" pitchFamily="34" charset="0"/>
                        </a:rPr>
                        <a:t>Control</a:t>
                      </a:r>
                    </a:p>
                  </a:txBody>
                  <a:tcPr marL="7144" marR="7144" marT="9525" marB="0" anchor="b"/>
                </a:tc>
                <a:tc>
                  <a:txBody>
                    <a:bodyPr/>
                    <a:lstStyle/>
                    <a:p>
                      <a:pPr algn="l" fontAlgn="b"/>
                      <a:r>
                        <a:rPr lang="en-CA" sz="2400" b="0" i="0" u="none" strike="noStrike" dirty="0">
                          <a:solidFill>
                            <a:srgbClr val="000000"/>
                          </a:solidFill>
                          <a:effectLst/>
                          <a:latin typeface="Calibri" panose="020F0502020204030204" pitchFamily="34" charset="0"/>
                        </a:rPr>
                        <a:t>C2</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719.58</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0</a:t>
                      </a:r>
                    </a:p>
                  </a:txBody>
                  <a:tcPr marL="7144" marR="7144" marT="9525" marB="0" anchor="b"/>
                </a:tc>
              </a:tr>
              <a:tr h="335750">
                <a:tc>
                  <a:txBody>
                    <a:bodyPr/>
                    <a:lstStyle/>
                    <a:p>
                      <a:pPr algn="l" fontAlgn="b"/>
                      <a:r>
                        <a:rPr lang="en-CA" sz="2400" b="0" i="0" u="none" strike="noStrike" dirty="0" smtClean="0">
                          <a:solidFill>
                            <a:srgbClr val="000000"/>
                          </a:solidFill>
                          <a:effectLst/>
                          <a:latin typeface="Calibri" panose="020F0502020204030204" pitchFamily="34" charset="0"/>
                        </a:rPr>
                        <a:t>...</a:t>
                      </a:r>
                      <a:endParaRPr lang="en-CA"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l" fontAlgn="b"/>
                      <a:r>
                        <a:rPr lang="en-CA" sz="2400" b="0" i="0" u="none" strike="noStrike" dirty="0">
                          <a:solidFill>
                            <a:srgbClr val="000000"/>
                          </a:solidFill>
                          <a:effectLst/>
                          <a:latin typeface="Calibri" panose="020F0502020204030204" pitchFamily="34" charset="0"/>
                        </a:rPr>
                        <a:t>...</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a:t>
                      </a:r>
                    </a:p>
                  </a:txBody>
                  <a:tcPr marL="7144" marR="7144" marT="9525" marB="0" anchor="b"/>
                </a:tc>
              </a:tr>
              <a:tr h="335750">
                <a:tc>
                  <a:txBody>
                    <a:bodyPr/>
                    <a:lstStyle/>
                    <a:p>
                      <a:pPr algn="l" fontAlgn="b"/>
                      <a:r>
                        <a:rPr lang="en-CA" sz="2400" b="0" i="0" u="none" strike="noStrike" dirty="0">
                          <a:solidFill>
                            <a:srgbClr val="000000"/>
                          </a:solidFill>
                          <a:effectLst/>
                          <a:latin typeface="Calibri" panose="020F0502020204030204" pitchFamily="34" charset="0"/>
                        </a:rPr>
                        <a:t>Low</a:t>
                      </a:r>
                    </a:p>
                  </a:txBody>
                  <a:tcPr marL="7144" marR="7144" marT="9525" marB="0" anchor="b"/>
                </a:tc>
                <a:tc>
                  <a:txBody>
                    <a:bodyPr/>
                    <a:lstStyle/>
                    <a:p>
                      <a:pPr algn="l" fontAlgn="b"/>
                      <a:r>
                        <a:rPr lang="en-CA" sz="2400" b="0" i="0" u="none" strike="noStrike" dirty="0">
                          <a:solidFill>
                            <a:srgbClr val="000000"/>
                          </a:solidFill>
                          <a:effectLst/>
                          <a:latin typeface="Calibri" panose="020F0502020204030204" pitchFamily="34" charset="0"/>
                        </a:rPr>
                        <a:t>L1</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701.34</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0</a:t>
                      </a:r>
                    </a:p>
                  </a:txBody>
                  <a:tcPr marL="7144" marR="7144" marT="9525" marB="0" anchor="b"/>
                </a:tc>
              </a:tr>
              <a:tr h="335750">
                <a:tc>
                  <a:txBody>
                    <a:bodyPr/>
                    <a:lstStyle/>
                    <a:p>
                      <a:pPr algn="l" fontAlgn="b"/>
                      <a:r>
                        <a:rPr lang="en-CA" sz="2400" b="0" i="0" u="none" strike="noStrike" dirty="0">
                          <a:solidFill>
                            <a:srgbClr val="000000"/>
                          </a:solidFill>
                          <a:effectLst/>
                          <a:latin typeface="Calibri" panose="020F0502020204030204" pitchFamily="34" charset="0"/>
                        </a:rPr>
                        <a:t>Low</a:t>
                      </a:r>
                    </a:p>
                  </a:txBody>
                  <a:tcPr marL="7144" marR="7144" marT="9525" marB="0" anchor="b"/>
                </a:tc>
                <a:tc>
                  <a:txBody>
                    <a:bodyPr/>
                    <a:lstStyle/>
                    <a:p>
                      <a:pPr algn="l" fontAlgn="b"/>
                      <a:r>
                        <a:rPr lang="en-CA" sz="2400" b="0" i="0" u="none" strike="noStrike" dirty="0">
                          <a:solidFill>
                            <a:srgbClr val="000000"/>
                          </a:solidFill>
                          <a:effectLst/>
                          <a:latin typeface="Calibri" panose="020F0502020204030204" pitchFamily="34" charset="0"/>
                        </a:rPr>
                        <a:t>L2</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735.36</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0</a:t>
                      </a:r>
                    </a:p>
                  </a:txBody>
                  <a:tcPr marL="7144" marR="7144" marT="9525" marB="0" anchor="b"/>
                </a:tc>
              </a:tr>
              <a:tr h="335750">
                <a:tc>
                  <a:txBody>
                    <a:bodyPr/>
                    <a:lstStyle/>
                    <a:p>
                      <a:pPr algn="l" fontAlgn="b"/>
                      <a:r>
                        <a:rPr lang="en-CA" sz="2400" b="0" i="0" u="none" strike="noStrike" dirty="0">
                          <a:solidFill>
                            <a:srgbClr val="000000"/>
                          </a:solidFill>
                          <a:effectLst/>
                          <a:latin typeface="Calibri" panose="020F0502020204030204" pitchFamily="34" charset="0"/>
                        </a:rPr>
                        <a:t>...</a:t>
                      </a:r>
                    </a:p>
                  </a:txBody>
                  <a:tcPr marL="7144" marR="7144" marT="9525" marB="0" anchor="b"/>
                </a:tc>
                <a:tc>
                  <a:txBody>
                    <a:bodyPr/>
                    <a:lstStyle/>
                    <a:p>
                      <a:pPr algn="l" fontAlgn="b"/>
                      <a:r>
                        <a:rPr lang="en-CA" sz="2400" b="0" i="0" u="none" strike="noStrike" dirty="0">
                          <a:solidFill>
                            <a:srgbClr val="000000"/>
                          </a:solidFill>
                          <a:effectLst/>
                          <a:latin typeface="Calibri" panose="020F0502020204030204" pitchFamily="34" charset="0"/>
                        </a:rPr>
                        <a:t>...</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a:t>
                      </a:r>
                    </a:p>
                  </a:txBody>
                  <a:tcPr marL="7144" marR="7144" marT="9525" marB="0" anchor="b"/>
                </a:tc>
              </a:tr>
              <a:tr h="335750">
                <a:tc>
                  <a:txBody>
                    <a:bodyPr/>
                    <a:lstStyle/>
                    <a:p>
                      <a:pPr algn="l" fontAlgn="b"/>
                      <a:r>
                        <a:rPr lang="en-CA" sz="2400" b="0" i="0" u="none" strike="noStrike" dirty="0">
                          <a:solidFill>
                            <a:srgbClr val="000000"/>
                          </a:solidFill>
                          <a:effectLst/>
                          <a:latin typeface="Calibri" panose="020F0502020204030204" pitchFamily="34" charset="0"/>
                        </a:rPr>
                        <a:t>High</a:t>
                      </a:r>
                    </a:p>
                  </a:txBody>
                  <a:tcPr marL="7144" marR="7144" marT="9525" marB="0" anchor="b"/>
                </a:tc>
                <a:tc>
                  <a:txBody>
                    <a:bodyPr/>
                    <a:lstStyle/>
                    <a:p>
                      <a:pPr algn="l" fontAlgn="b"/>
                      <a:r>
                        <a:rPr lang="en-CA" sz="2400" b="0" i="0" u="none" strike="noStrike" dirty="0">
                          <a:solidFill>
                            <a:srgbClr val="000000"/>
                          </a:solidFill>
                          <a:effectLst/>
                          <a:latin typeface="Calibri" panose="020F0502020204030204" pitchFamily="34" charset="0"/>
                        </a:rPr>
                        <a:t>H1</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706.36</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8</a:t>
                      </a:r>
                    </a:p>
                  </a:txBody>
                  <a:tcPr marL="7144" marR="7144" marT="9525" marB="0" anchor="b"/>
                </a:tc>
              </a:tr>
              <a:tr h="335750">
                <a:tc>
                  <a:txBody>
                    <a:bodyPr/>
                    <a:lstStyle/>
                    <a:p>
                      <a:pPr algn="l" fontAlgn="b"/>
                      <a:r>
                        <a:rPr lang="en-CA" sz="2400" b="0" i="0" u="none" strike="noStrike" dirty="0">
                          <a:solidFill>
                            <a:srgbClr val="000000"/>
                          </a:solidFill>
                          <a:effectLst/>
                          <a:latin typeface="Calibri" panose="020F0502020204030204" pitchFamily="34" charset="0"/>
                        </a:rPr>
                        <a:t>High</a:t>
                      </a:r>
                    </a:p>
                  </a:txBody>
                  <a:tcPr marL="7144" marR="7144" marT="9525" marB="0" anchor="b"/>
                </a:tc>
                <a:tc>
                  <a:txBody>
                    <a:bodyPr/>
                    <a:lstStyle/>
                    <a:p>
                      <a:pPr algn="l" fontAlgn="b"/>
                      <a:r>
                        <a:rPr lang="en-CA" sz="2400" b="0" i="0" u="none" strike="noStrike" dirty="0">
                          <a:solidFill>
                            <a:srgbClr val="000000"/>
                          </a:solidFill>
                          <a:effectLst/>
                          <a:latin typeface="Calibri" panose="020F0502020204030204" pitchFamily="34" charset="0"/>
                        </a:rPr>
                        <a:t>H2</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710.48</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0</a:t>
                      </a:r>
                    </a:p>
                  </a:txBody>
                  <a:tcPr marL="7144" marR="7144" marT="9525" marB="0" anchor="b"/>
                </a:tc>
              </a:tr>
              <a:tr h="335750">
                <a:tc>
                  <a:txBody>
                    <a:bodyPr/>
                    <a:lstStyle/>
                    <a:p>
                      <a:pPr algn="l" fontAlgn="b"/>
                      <a:r>
                        <a:rPr lang="en-CA" sz="2400" b="0" i="0" u="none" strike="noStrike" dirty="0">
                          <a:solidFill>
                            <a:srgbClr val="000000"/>
                          </a:solidFill>
                          <a:effectLst/>
                          <a:latin typeface="Calibri" panose="020F0502020204030204" pitchFamily="34" charset="0"/>
                        </a:rPr>
                        <a:t>…</a:t>
                      </a:r>
                    </a:p>
                  </a:txBody>
                  <a:tcPr marL="7144" marR="7144" marT="9525" marB="0" anchor="b"/>
                </a:tc>
                <a:tc>
                  <a:txBody>
                    <a:bodyPr/>
                    <a:lstStyle/>
                    <a:p>
                      <a:pPr algn="l" fontAlgn="b"/>
                      <a:r>
                        <a:rPr lang="en-CA" sz="2400" b="0" i="0" u="none" strike="noStrike" dirty="0">
                          <a:solidFill>
                            <a:srgbClr val="000000"/>
                          </a:solidFill>
                          <a:effectLst/>
                          <a:latin typeface="Calibri" panose="020F0502020204030204" pitchFamily="34" charset="0"/>
                        </a:rPr>
                        <a:t>...</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a:t>
                      </a:r>
                    </a:p>
                  </a:txBody>
                  <a:tcPr marL="7144" marR="7144" marT="9525" marB="0" anchor="b"/>
                </a:tc>
                <a:tc>
                  <a:txBody>
                    <a:bodyPr/>
                    <a:lstStyle/>
                    <a:p>
                      <a:pPr algn="r" fontAlgn="b"/>
                      <a:r>
                        <a:rPr lang="en-CA" sz="2400" b="0" i="0" u="none" strike="noStrike" dirty="0">
                          <a:solidFill>
                            <a:srgbClr val="000000"/>
                          </a:solidFill>
                          <a:effectLst/>
                          <a:latin typeface="Calibri" panose="020F0502020204030204" pitchFamily="34" charset="0"/>
                        </a:rPr>
                        <a:t>...</a:t>
                      </a:r>
                    </a:p>
                  </a:txBody>
                  <a:tcPr marL="7144" marR="7144" marT="9525" marB="0" anchor="b"/>
                </a:tc>
              </a:tr>
            </a:tbl>
          </a:graphicData>
        </a:graphic>
      </p:graphicFrame>
    </p:spTree>
    <p:extLst>
      <p:ext uri="{BB962C8B-B14F-4D97-AF65-F5344CB8AC3E}">
        <p14:creationId xmlns:p14="http://schemas.microsoft.com/office/powerpoint/2010/main" xmlns="" val="37993626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Hypotheses</a:t>
            </a:r>
            <a:endParaRPr lang="en-CA" dirty="0"/>
          </a:p>
        </p:txBody>
      </p:sp>
      <p:sp>
        <p:nvSpPr>
          <p:cNvPr id="5" name="Text Placeholder 4"/>
          <p:cNvSpPr>
            <a:spLocks noGrp="1"/>
          </p:cNvSpPr>
          <p:nvPr>
            <p:ph type="body" idx="1"/>
          </p:nvPr>
        </p:nvSpPr>
        <p:spPr/>
        <p:txBody>
          <a:bodyPr/>
          <a:lstStyle/>
          <a:p>
            <a:r>
              <a:rPr lang="en-CA" dirty="0" smtClean="0"/>
              <a:t>Null Hypothesis</a:t>
            </a:r>
            <a:endParaRPr lang="en-CA" dirty="0"/>
          </a:p>
        </p:txBody>
      </p:sp>
      <p:sp>
        <p:nvSpPr>
          <p:cNvPr id="6" name="Content Placeholder 5"/>
          <p:cNvSpPr>
            <a:spLocks noGrp="1"/>
          </p:cNvSpPr>
          <p:nvPr>
            <p:ph sz="half" idx="2"/>
          </p:nvPr>
        </p:nvSpPr>
        <p:spPr/>
        <p:txBody>
          <a:bodyPr/>
          <a:lstStyle/>
          <a:p>
            <a:r>
              <a:rPr lang="en-CA" dirty="0" smtClean="0"/>
              <a:t>H</a:t>
            </a:r>
            <a:r>
              <a:rPr lang="en-CA" baseline="-25000" dirty="0" smtClean="0"/>
              <a:t>0</a:t>
            </a:r>
            <a:r>
              <a:rPr lang="en-CA" dirty="0" smtClean="0"/>
              <a:t>: There is no difference in the number of queens produced between the three treatments.</a:t>
            </a:r>
            <a:endParaRPr lang="en-CA" dirty="0"/>
          </a:p>
        </p:txBody>
      </p:sp>
      <p:sp>
        <p:nvSpPr>
          <p:cNvPr id="7" name="Text Placeholder 6"/>
          <p:cNvSpPr>
            <a:spLocks noGrp="1"/>
          </p:cNvSpPr>
          <p:nvPr>
            <p:ph type="body" sz="quarter" idx="3"/>
          </p:nvPr>
        </p:nvSpPr>
        <p:spPr/>
        <p:txBody>
          <a:bodyPr/>
          <a:lstStyle/>
          <a:p>
            <a:r>
              <a:rPr lang="en-CA" dirty="0" smtClean="0"/>
              <a:t>Alternative hypothesis</a:t>
            </a:r>
            <a:endParaRPr lang="en-CA" dirty="0"/>
          </a:p>
        </p:txBody>
      </p:sp>
      <p:sp>
        <p:nvSpPr>
          <p:cNvPr id="8" name="Content Placeholder 7"/>
          <p:cNvSpPr>
            <a:spLocks noGrp="1"/>
          </p:cNvSpPr>
          <p:nvPr>
            <p:ph sz="quarter" idx="4"/>
          </p:nvPr>
        </p:nvSpPr>
        <p:spPr/>
        <p:txBody>
          <a:bodyPr/>
          <a:lstStyle/>
          <a:p>
            <a:r>
              <a:rPr lang="en-CA" dirty="0" smtClean="0"/>
              <a:t>H</a:t>
            </a:r>
            <a:r>
              <a:rPr lang="en-CA" baseline="-25000" dirty="0" smtClean="0"/>
              <a:t>A</a:t>
            </a:r>
            <a:r>
              <a:rPr lang="en-CA" dirty="0" smtClean="0"/>
              <a:t>: There is at least one difference in the number of queens produced between the three treatments.</a:t>
            </a:r>
          </a:p>
          <a:p>
            <a:endParaRPr lang="en-CA" dirty="0"/>
          </a:p>
        </p:txBody>
      </p:sp>
      <p:sp>
        <p:nvSpPr>
          <p:cNvPr id="15" name="Text Placeholder 4"/>
          <p:cNvSpPr txBox="1">
            <a:spLocks/>
          </p:cNvSpPr>
          <p:nvPr/>
        </p:nvSpPr>
        <p:spPr>
          <a:xfrm>
            <a:off x="820802" y="4500109"/>
            <a:ext cx="4044496" cy="73628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en-CA" sz="3600" dirty="0" smtClean="0"/>
              <a:t>Which test do we use?</a:t>
            </a:r>
            <a:endParaRPr lang="en-CA" sz="3600" dirty="0"/>
          </a:p>
        </p:txBody>
      </p:sp>
    </p:spTree>
    <p:extLst>
      <p:ext uri="{BB962C8B-B14F-4D97-AF65-F5344CB8AC3E}">
        <p14:creationId xmlns:p14="http://schemas.microsoft.com/office/powerpoint/2010/main" xmlns="" val="18464541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Analysis of Variance (ANOVA)</a:t>
            </a:r>
            <a:endParaRPr lang="en-CA" dirty="0"/>
          </a:p>
        </p:txBody>
      </p:sp>
      <p:sp>
        <p:nvSpPr>
          <p:cNvPr id="3" name="Content Placeholder 2"/>
          <p:cNvSpPr>
            <a:spLocks noGrp="1"/>
          </p:cNvSpPr>
          <p:nvPr>
            <p:ph idx="1"/>
          </p:nvPr>
        </p:nvSpPr>
        <p:spPr/>
        <p:txBody>
          <a:bodyPr>
            <a:normAutofit fontScale="85000" lnSpcReduction="20000"/>
          </a:bodyPr>
          <a:lstStyle/>
          <a:p>
            <a:r>
              <a:rPr lang="en-CA" dirty="0" smtClean="0"/>
              <a:t>We have:</a:t>
            </a:r>
          </a:p>
          <a:p>
            <a:pPr lvl="1"/>
            <a:r>
              <a:rPr lang="en-CA" dirty="0" smtClean="0"/>
              <a:t>Average number of queens produced per treatment</a:t>
            </a:r>
            <a:endParaRPr lang="en-CA" dirty="0"/>
          </a:p>
          <a:p>
            <a:pPr lvl="1"/>
            <a:r>
              <a:rPr lang="en-CA" dirty="0" smtClean="0"/>
              <a:t>Three treatments</a:t>
            </a:r>
          </a:p>
          <a:p>
            <a:r>
              <a:rPr lang="en-CA" dirty="0" smtClean="0"/>
              <a:t>Goal:</a:t>
            </a:r>
          </a:p>
          <a:p>
            <a:pPr lvl="1"/>
            <a:r>
              <a:rPr lang="en-CA" dirty="0" smtClean="0"/>
              <a:t>Compare averages to </a:t>
            </a:r>
            <a:r>
              <a:rPr lang="en-CA" dirty="0"/>
              <a:t>see if there are statistically significant </a:t>
            </a:r>
            <a:r>
              <a:rPr lang="en-CA" dirty="0" smtClean="0"/>
              <a:t>differences between treatments.</a:t>
            </a:r>
          </a:p>
          <a:p>
            <a:r>
              <a:rPr lang="en-CA" dirty="0" smtClean="0"/>
              <a:t>R Code: </a:t>
            </a:r>
          </a:p>
          <a:p>
            <a:pPr lvl="1"/>
            <a:r>
              <a:rPr lang="en-CA" dirty="0" smtClean="0"/>
              <a:t>my.anova </a:t>
            </a:r>
            <a:r>
              <a:rPr lang="en-CA" dirty="0"/>
              <a:t>&lt;- </a:t>
            </a:r>
            <a:r>
              <a:rPr lang="en-CA" dirty="0" err="1" smtClean="0"/>
              <a:t>aov</a:t>
            </a:r>
            <a:r>
              <a:rPr lang="en-CA" dirty="0" smtClean="0"/>
              <a:t>(</a:t>
            </a:r>
            <a:r>
              <a:rPr lang="en-CA" dirty="0" err="1" smtClean="0"/>
              <a:t>depVar</a:t>
            </a:r>
            <a:r>
              <a:rPr lang="en-CA" dirty="0" smtClean="0"/>
              <a:t> </a:t>
            </a:r>
            <a:r>
              <a:rPr lang="en-CA" dirty="0"/>
              <a:t>~ </a:t>
            </a:r>
            <a:r>
              <a:rPr lang="en-CA" dirty="0" smtClean="0"/>
              <a:t>indepVar);</a:t>
            </a:r>
            <a:endParaRPr lang="en-CA" dirty="0"/>
          </a:p>
          <a:p>
            <a:pPr lvl="1"/>
            <a:r>
              <a:rPr lang="en-CA" dirty="0" smtClean="0"/>
              <a:t>summary(</a:t>
            </a:r>
            <a:r>
              <a:rPr lang="en-CA" dirty="0" err="1" smtClean="0"/>
              <a:t>my.anova</a:t>
            </a:r>
            <a:r>
              <a:rPr lang="en-CA" dirty="0" smtClean="0"/>
              <a:t>);</a:t>
            </a:r>
          </a:p>
          <a:p>
            <a:pPr lvl="1"/>
            <a:r>
              <a:rPr lang="en-CA" dirty="0" smtClean="0"/>
              <a:t>my.anova is a variable that will hold the model</a:t>
            </a:r>
          </a:p>
          <a:p>
            <a:pPr lvl="1"/>
            <a:r>
              <a:rPr lang="en-CA" dirty="0" smtClean="0"/>
              <a:t>depVar is the numeric dependent variable</a:t>
            </a:r>
          </a:p>
          <a:p>
            <a:pPr lvl="1"/>
            <a:r>
              <a:rPr lang="en-CA" dirty="0" smtClean="0"/>
              <a:t>indepVar is the categorical independent variable</a:t>
            </a:r>
          </a:p>
        </p:txBody>
      </p:sp>
    </p:spTree>
    <p:extLst>
      <p:ext uri="{BB962C8B-B14F-4D97-AF65-F5344CB8AC3E}">
        <p14:creationId xmlns:p14="http://schemas.microsoft.com/office/powerpoint/2010/main" xmlns="" val="143968174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 Code</a:t>
            </a:r>
            <a:endParaRPr lang="en-CA" dirty="0"/>
          </a:p>
        </p:txBody>
      </p:sp>
      <p:sp>
        <p:nvSpPr>
          <p:cNvPr id="3" name="Content Placeholder 2"/>
          <p:cNvSpPr>
            <a:spLocks noGrp="1"/>
          </p:cNvSpPr>
          <p:nvPr>
            <p:ph idx="1"/>
          </p:nvPr>
        </p:nvSpPr>
        <p:spPr/>
        <p:txBody>
          <a:bodyPr>
            <a:normAutofit fontScale="92500" lnSpcReduction="10000"/>
          </a:bodyPr>
          <a:lstStyle/>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 Set the working directory</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setwd</a:t>
            </a:r>
            <a:r>
              <a:rPr lang="en-CA" sz="1800" dirty="0" smtClean="0">
                <a:latin typeface="Lucida Console" panose="020B0609040504020204" pitchFamily="49" charset="0"/>
                <a:cs typeface="Courier New" panose="02070309020205020404" pitchFamily="49" charset="0"/>
              </a:rPr>
              <a:t>(“……");</a:t>
            </a:r>
            <a:endParaRPr lang="en-CA" sz="1800" dirty="0">
              <a:latin typeface="Lucida Console" panose="020B0609040504020204" pitchFamily="49" charset="0"/>
              <a:cs typeface="Courier New" panose="02070309020205020404" pitchFamily="49" charset="0"/>
            </a:endParaRPr>
          </a:p>
          <a:p>
            <a:pPr marL="457200" indent="-457200">
              <a:lnSpc>
                <a:spcPct val="120000"/>
              </a:lnSpc>
              <a:spcBef>
                <a:spcPts val="0"/>
              </a:spcBef>
              <a:spcAft>
                <a:spcPts val="0"/>
              </a:spcAft>
              <a:buFont typeface="+mj-lt"/>
              <a:buAutoNum type="arabicPeriod"/>
            </a:pPr>
            <a:r>
              <a:rPr lang="en-CA" sz="1800" dirty="0" smtClean="0">
                <a:latin typeface="Lucida Console" panose="020B0609040504020204" pitchFamily="49" charset="0"/>
                <a:cs typeface="Courier New" panose="02070309020205020404" pitchFamily="49" charset="0"/>
              </a:rPr>
              <a:t> </a:t>
            </a:r>
            <a:endParaRPr lang="en-CA" sz="1800" dirty="0">
              <a:latin typeface="Lucida Console" panose="020B0609040504020204" pitchFamily="49" charset="0"/>
              <a:cs typeface="Courier New" panose="02070309020205020404" pitchFamily="49" charset="0"/>
            </a:endParaRP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 Load xlsx library</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library("xlsx");</a:t>
            </a:r>
          </a:p>
          <a:p>
            <a:pPr marL="457200" indent="-457200">
              <a:lnSpc>
                <a:spcPct val="120000"/>
              </a:lnSpc>
              <a:spcBef>
                <a:spcPts val="0"/>
              </a:spcBef>
              <a:spcAft>
                <a:spcPts val="0"/>
              </a:spcAft>
              <a:buFont typeface="+mj-lt"/>
              <a:buAutoNum type="arabicPeriod"/>
            </a:pPr>
            <a:r>
              <a:rPr lang="en-CA" sz="1800" dirty="0" smtClean="0">
                <a:latin typeface="Lucida Console" panose="020B0609040504020204" pitchFamily="49" charset="0"/>
                <a:cs typeface="Courier New" panose="02070309020205020404" pitchFamily="49" charset="0"/>
              </a:rPr>
              <a:t> </a:t>
            </a:r>
            <a:endParaRPr lang="en-CA" sz="1800" dirty="0">
              <a:latin typeface="Lucida Console" panose="020B0609040504020204" pitchFamily="49" charset="0"/>
              <a:cs typeface="Courier New" panose="02070309020205020404" pitchFamily="49" charset="0"/>
            </a:endParaRP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 Import dataset</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bumblebees &lt;- read.xlsx("pesticide_effects_on_bumblebees.xlsx",1);</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bumblebees</a:t>
            </a:r>
          </a:p>
          <a:p>
            <a:pPr marL="457200" indent="-457200">
              <a:lnSpc>
                <a:spcPct val="120000"/>
              </a:lnSpc>
              <a:spcBef>
                <a:spcPts val="0"/>
              </a:spcBef>
              <a:spcAft>
                <a:spcPts val="0"/>
              </a:spcAft>
              <a:buFont typeface="+mj-lt"/>
              <a:buAutoNum type="arabicPeriod"/>
            </a:pPr>
            <a:r>
              <a:rPr lang="en-CA" sz="1800" dirty="0" smtClean="0">
                <a:latin typeface="Lucida Console" panose="020B0609040504020204" pitchFamily="49" charset="0"/>
                <a:cs typeface="Courier New" panose="02070309020205020404" pitchFamily="49" charset="0"/>
              </a:rPr>
              <a:t> </a:t>
            </a:r>
            <a:endParaRPr lang="en-CA" sz="1800" dirty="0">
              <a:latin typeface="Lucida Console" panose="020B0609040504020204" pitchFamily="49" charset="0"/>
              <a:cs typeface="Courier New" panose="02070309020205020404" pitchFamily="49" charset="0"/>
            </a:endParaRP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 Analysis of Variance</a:t>
            </a:r>
          </a:p>
          <a:p>
            <a:pPr marL="457200" indent="-457200">
              <a:lnSpc>
                <a:spcPct val="120000"/>
              </a:lnSpc>
              <a:spcBef>
                <a:spcPts val="0"/>
              </a:spcBef>
              <a:spcAft>
                <a:spcPts val="0"/>
              </a:spcAft>
              <a:buFont typeface="+mj-lt"/>
              <a:buAutoNum type="arabicPeriod"/>
            </a:pPr>
            <a:r>
              <a:rPr lang="en-CA" sz="1800" dirty="0" err="1">
                <a:latin typeface="Lucida Console" panose="020B0609040504020204" pitchFamily="49" charset="0"/>
                <a:cs typeface="Courier New" panose="02070309020205020404" pitchFamily="49" charset="0"/>
              </a:rPr>
              <a:t>bumblebees.test</a:t>
            </a:r>
            <a:r>
              <a:rPr lang="en-CA" sz="1800" dirty="0">
                <a:latin typeface="Lucida Console" panose="020B0609040504020204" pitchFamily="49" charset="0"/>
                <a:cs typeface="Courier New" panose="02070309020205020404" pitchFamily="49" charset="0"/>
              </a:rPr>
              <a:t> &lt;- </a:t>
            </a:r>
            <a:r>
              <a:rPr lang="en-CA" sz="1800" dirty="0" err="1">
                <a:latin typeface="Lucida Console" panose="020B0609040504020204" pitchFamily="49" charset="0"/>
                <a:cs typeface="Courier New" panose="02070309020205020404" pitchFamily="49" charset="0"/>
              </a:rPr>
              <a:t>aov</a:t>
            </a:r>
            <a:r>
              <a:rPr lang="en-CA" sz="1800" dirty="0">
                <a:latin typeface="Lucida Console" panose="020B0609040504020204" pitchFamily="49" charset="0"/>
                <a:cs typeface="Courier New" panose="02070309020205020404" pitchFamily="49" charset="0"/>
              </a:rPr>
              <a:t>(</a:t>
            </a:r>
            <a:r>
              <a:rPr lang="en-CA" sz="1800" dirty="0" err="1">
                <a:latin typeface="Lucida Console" panose="020B0609040504020204" pitchFamily="49" charset="0"/>
                <a:cs typeface="Courier New" panose="02070309020205020404" pitchFamily="49" charset="0"/>
              </a:rPr>
              <a:t>bumblebees$New.queens</a:t>
            </a:r>
            <a:r>
              <a:rPr lang="en-CA" sz="1800" dirty="0">
                <a:latin typeface="Lucida Console" panose="020B0609040504020204" pitchFamily="49" charset="0"/>
                <a:cs typeface="Courier New" panose="02070309020205020404" pitchFamily="49" charset="0"/>
              </a:rPr>
              <a:t> ~ </a:t>
            </a:r>
            <a:r>
              <a:rPr lang="en-CA" sz="1800" dirty="0" err="1">
                <a:latin typeface="Lucida Console" panose="020B0609040504020204" pitchFamily="49" charset="0"/>
                <a:cs typeface="Courier New" panose="02070309020205020404" pitchFamily="49" charset="0"/>
              </a:rPr>
              <a:t>bumblebees$Treatment</a:t>
            </a:r>
            <a:r>
              <a:rPr lang="en-CA" sz="1800" dirty="0">
                <a:latin typeface="Lucida Console" panose="020B0609040504020204" pitchFamily="49" charset="0"/>
                <a:cs typeface="Courier New" panose="02070309020205020404" pitchFamily="49" charset="0"/>
              </a:rPr>
              <a:t>);</a:t>
            </a:r>
          </a:p>
          <a:p>
            <a:pPr marL="457200" indent="-457200">
              <a:lnSpc>
                <a:spcPct val="120000"/>
              </a:lnSpc>
              <a:spcBef>
                <a:spcPts val="0"/>
              </a:spcBef>
              <a:spcAft>
                <a:spcPts val="0"/>
              </a:spcAft>
              <a:buFont typeface="+mj-lt"/>
              <a:buAutoNum type="arabicPeriod"/>
            </a:pPr>
            <a:r>
              <a:rPr lang="en-CA" sz="1800" dirty="0">
                <a:latin typeface="Lucida Console" panose="020B0609040504020204" pitchFamily="49" charset="0"/>
                <a:cs typeface="Courier New" panose="02070309020205020404" pitchFamily="49" charset="0"/>
              </a:rPr>
              <a:t>summary(</a:t>
            </a:r>
            <a:r>
              <a:rPr lang="en-CA" sz="1800" dirty="0" err="1">
                <a:latin typeface="Lucida Console" panose="020B0609040504020204" pitchFamily="49" charset="0"/>
                <a:cs typeface="Courier New" panose="02070309020205020404" pitchFamily="49" charset="0"/>
              </a:rPr>
              <a:t>bumblebees.test</a:t>
            </a:r>
            <a:r>
              <a:rPr lang="en-CA" sz="1800" dirty="0">
                <a:latin typeface="Lucida Console" panose="020B0609040504020204" pitchFamily="49" charset="0"/>
                <a:cs typeface="Courier New" panose="02070309020205020404" pitchFamily="49" charset="0"/>
              </a:rPr>
              <a:t>)</a:t>
            </a:r>
          </a:p>
        </p:txBody>
      </p:sp>
    </p:spTree>
    <p:extLst>
      <p:ext uri="{BB962C8B-B14F-4D97-AF65-F5344CB8AC3E}">
        <p14:creationId xmlns:p14="http://schemas.microsoft.com/office/powerpoint/2010/main" xmlns="" val="416699931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 Output &amp; Meaning</a:t>
            </a:r>
            <a:endParaRPr lang="en-CA" dirty="0"/>
          </a:p>
        </p:txBody>
      </p:sp>
      <p:sp>
        <p:nvSpPr>
          <p:cNvPr id="3" name="Content Placeholder 2"/>
          <p:cNvSpPr>
            <a:spLocks noGrp="1"/>
          </p:cNvSpPr>
          <p:nvPr>
            <p:ph idx="1"/>
          </p:nvPr>
        </p:nvSpPr>
        <p:spPr>
          <a:xfrm>
            <a:off x="822960" y="1845734"/>
            <a:ext cx="7543800" cy="2018900"/>
          </a:xfrm>
        </p:spPr>
        <p:txBody>
          <a:bodyPr>
            <a:noAutofit/>
          </a:bodyPr>
          <a:lstStyle/>
          <a:p>
            <a:pPr marL="457200" indent="-457200">
              <a:spcBef>
                <a:spcPts val="600"/>
              </a:spcBef>
              <a:buFont typeface="+mj-lt"/>
              <a:buAutoNum type="arabicPeriod"/>
            </a:pPr>
            <a:r>
              <a:rPr lang="en-CA" sz="1800" dirty="0" smtClean="0">
                <a:latin typeface="Lucida Console" panose="020B0609040504020204" pitchFamily="49" charset="0"/>
                <a:cs typeface="Courier New" panose="02070309020205020404" pitchFamily="49" charset="0"/>
              </a:rPr>
              <a:t>                     </a:t>
            </a:r>
            <a:r>
              <a:rPr lang="en-CA" sz="1800" dirty="0" err="1" smtClean="0">
                <a:latin typeface="Lucida Console" panose="020B0609040504020204" pitchFamily="49" charset="0"/>
                <a:cs typeface="Courier New" panose="02070309020205020404" pitchFamily="49" charset="0"/>
              </a:rPr>
              <a:t>Df</a:t>
            </a:r>
            <a:r>
              <a:rPr lang="en-CA" sz="1800" dirty="0" smtClean="0">
                <a:latin typeface="Lucida Console" panose="020B0609040504020204" pitchFamily="49" charset="0"/>
                <a:cs typeface="Courier New" panose="02070309020205020404" pitchFamily="49" charset="0"/>
              </a:rPr>
              <a:t> </a:t>
            </a:r>
            <a:r>
              <a:rPr lang="en-CA" sz="1800" dirty="0">
                <a:latin typeface="Lucida Console" panose="020B0609040504020204" pitchFamily="49" charset="0"/>
                <a:cs typeface="Courier New" panose="02070309020205020404" pitchFamily="49" charset="0"/>
              </a:rPr>
              <a:t>Sum </a:t>
            </a:r>
            <a:r>
              <a:rPr lang="en-CA" sz="1800" dirty="0" err="1">
                <a:latin typeface="Lucida Console" panose="020B0609040504020204" pitchFamily="49" charset="0"/>
                <a:cs typeface="Courier New" panose="02070309020205020404" pitchFamily="49" charset="0"/>
              </a:rPr>
              <a:t>Sq</a:t>
            </a:r>
            <a:r>
              <a:rPr lang="en-CA" sz="1800" dirty="0">
                <a:latin typeface="Lucida Console" panose="020B0609040504020204" pitchFamily="49" charset="0"/>
                <a:cs typeface="Courier New" panose="02070309020205020404" pitchFamily="49" charset="0"/>
              </a:rPr>
              <a:t> Mean </a:t>
            </a:r>
            <a:r>
              <a:rPr lang="en-CA" sz="1800" dirty="0" err="1">
                <a:latin typeface="Lucida Console" panose="020B0609040504020204" pitchFamily="49" charset="0"/>
                <a:cs typeface="Courier New" panose="02070309020205020404" pitchFamily="49" charset="0"/>
              </a:rPr>
              <a:t>Sq</a:t>
            </a:r>
            <a:r>
              <a:rPr lang="en-CA" sz="1800" dirty="0">
                <a:latin typeface="Lucida Console" panose="020B0609040504020204" pitchFamily="49" charset="0"/>
                <a:cs typeface="Courier New" panose="02070309020205020404" pitchFamily="49" charset="0"/>
              </a:rPr>
              <a:t> F value </a:t>
            </a:r>
            <a:r>
              <a:rPr lang="en-CA" sz="1800" dirty="0" err="1">
                <a:latin typeface="Lucida Console" panose="020B0609040504020204" pitchFamily="49" charset="0"/>
                <a:cs typeface="Courier New" panose="02070309020205020404" pitchFamily="49" charset="0"/>
              </a:rPr>
              <a:t>Pr</a:t>
            </a:r>
            <a:r>
              <a:rPr lang="en-CA" sz="1800" dirty="0">
                <a:latin typeface="Lucida Console" panose="020B0609040504020204" pitchFamily="49" charset="0"/>
                <a:cs typeface="Courier New" panose="02070309020205020404" pitchFamily="49" charset="0"/>
              </a:rPr>
              <a:t>(&gt;F)  </a:t>
            </a:r>
          </a:p>
          <a:p>
            <a:pPr marL="457200" indent="-457200">
              <a:spcBef>
                <a:spcPts val="600"/>
              </a:spcBef>
              <a:buFont typeface="+mj-lt"/>
              <a:buAutoNum type="arabicPeriod"/>
            </a:pPr>
            <a:r>
              <a:rPr lang="en-CA" sz="1800" dirty="0" err="1">
                <a:latin typeface="Lucida Console" panose="020B0609040504020204" pitchFamily="49" charset="0"/>
                <a:cs typeface="Courier New" panose="02070309020205020404" pitchFamily="49" charset="0"/>
              </a:rPr>
              <a:t>bumblebees$Treatment</a:t>
            </a:r>
            <a:r>
              <a:rPr lang="en-CA" sz="1800" dirty="0">
                <a:latin typeface="Lucida Console" panose="020B0609040504020204" pitchFamily="49" charset="0"/>
                <a:cs typeface="Courier New" panose="02070309020205020404" pitchFamily="49" charset="0"/>
              </a:rPr>
              <a:t>  2   2413  1206.3   4.255 0.0179 *</a:t>
            </a:r>
          </a:p>
          <a:p>
            <a:pPr marL="457200" indent="-457200">
              <a:spcBef>
                <a:spcPts val="600"/>
              </a:spcBef>
              <a:buFont typeface="+mj-lt"/>
              <a:buAutoNum type="arabicPeriod"/>
            </a:pPr>
            <a:r>
              <a:rPr lang="en-CA" sz="1800" dirty="0">
                <a:latin typeface="Lucida Console" panose="020B0609040504020204" pitchFamily="49" charset="0"/>
                <a:cs typeface="Courier New" panose="02070309020205020404" pitchFamily="49" charset="0"/>
              </a:rPr>
              <a:t>Residuals            72  20413   283.5 </a:t>
            </a:r>
          </a:p>
        </p:txBody>
      </p:sp>
      <p:sp>
        <p:nvSpPr>
          <p:cNvPr id="6" name="Content Placeholder 2"/>
          <p:cNvSpPr txBox="1">
            <a:spLocks/>
          </p:cNvSpPr>
          <p:nvPr/>
        </p:nvSpPr>
        <p:spPr>
          <a:xfrm>
            <a:off x="820802" y="3378360"/>
            <a:ext cx="7543800" cy="2142545"/>
          </a:xfrm>
          <a:prstGeom prst="rect">
            <a:avLst/>
          </a:prstGeom>
        </p:spPr>
        <p:txBody>
          <a:bodyPr vert="horz" lIns="91440" tIns="45720" rIns="91440" bIns="45720" rtlCol="0" anchor="ctr">
            <a:noAutofit/>
          </a:bodyPr>
          <a:lstStyle>
            <a:defPPr>
              <a:defRPr lang="en-US"/>
            </a:defPPr>
            <a:lvl1pPr indent="0" defTabSz="914400">
              <a:lnSpc>
                <a:spcPct val="90000"/>
              </a:lnSpc>
              <a:spcBef>
                <a:spcPts val="1200"/>
              </a:spcBef>
              <a:spcAft>
                <a:spcPts val="200"/>
              </a:spcAft>
              <a:buClr>
                <a:schemeClr val="accent1"/>
              </a:buClr>
              <a:buSzPct val="100000"/>
              <a:buFont typeface="Calibri" panose="020F0502020204030204" pitchFamily="34" charset="0"/>
              <a:buNone/>
              <a:defRPr sz="3600" b="0" cap="all" baseline="0">
                <a:solidFill>
                  <a:schemeClr val="tx2"/>
                </a:solidFill>
              </a:defRPr>
            </a:lvl1pPr>
            <a:lvl2pPr indent="0" defTabSz="914400">
              <a:lnSpc>
                <a:spcPct val="90000"/>
              </a:lnSpc>
              <a:spcBef>
                <a:spcPts val="200"/>
              </a:spcBef>
              <a:spcAft>
                <a:spcPts val="400"/>
              </a:spcAft>
              <a:buClr>
                <a:schemeClr val="accent1"/>
              </a:buClr>
              <a:buFont typeface="Calibri" pitchFamily="34" charset="0"/>
              <a:buNone/>
              <a:defRPr sz="2000" b="1">
                <a:solidFill>
                  <a:schemeClr val="tx1">
                    <a:lumMod val="75000"/>
                    <a:lumOff val="25000"/>
                  </a:schemeClr>
                </a:solidFill>
              </a:defRPr>
            </a:lvl2pPr>
            <a:lvl3pPr indent="0" defTabSz="914400">
              <a:lnSpc>
                <a:spcPct val="90000"/>
              </a:lnSpc>
              <a:spcBef>
                <a:spcPts val="200"/>
              </a:spcBef>
              <a:spcAft>
                <a:spcPts val="400"/>
              </a:spcAft>
              <a:buClr>
                <a:schemeClr val="accent1"/>
              </a:buClr>
              <a:buFont typeface="Calibri" pitchFamily="34" charset="0"/>
              <a:buNone/>
              <a:defRPr b="1">
                <a:solidFill>
                  <a:schemeClr val="tx1">
                    <a:lumMod val="75000"/>
                    <a:lumOff val="25000"/>
                  </a:schemeClr>
                </a:solidFill>
              </a:defRPr>
            </a:lvl3pPr>
            <a:lvl4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4pPr>
            <a:lvl5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5pPr>
            <a:lvl6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6pPr>
            <a:lvl7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7pPr>
            <a:lvl8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8pPr>
            <a:lvl9pPr indent="0" defTabSz="914400">
              <a:lnSpc>
                <a:spcPct val="90000"/>
              </a:lnSpc>
              <a:spcBef>
                <a:spcPts val="200"/>
              </a:spcBef>
              <a:spcAft>
                <a:spcPts val="400"/>
              </a:spcAft>
              <a:buClr>
                <a:schemeClr val="accent1"/>
              </a:buClr>
              <a:buFont typeface="Calibri" pitchFamily="34" charset="0"/>
              <a:buNone/>
              <a:defRPr sz="1600" b="1">
                <a:solidFill>
                  <a:schemeClr val="tx1">
                    <a:lumMod val="75000"/>
                    <a:lumOff val="25000"/>
                  </a:schemeClr>
                </a:solidFill>
              </a:defRPr>
            </a:lvl9pPr>
          </a:lstStyle>
          <a:p>
            <a:r>
              <a:rPr lang="en-CA" dirty="0"/>
              <a:t>If </a:t>
            </a:r>
            <a:r>
              <a:rPr lang="en-CA" dirty="0" smtClean="0"/>
              <a:t>p </a:t>
            </a:r>
            <a:r>
              <a:rPr lang="en-CA" dirty="0"/>
              <a:t>&lt; 0.05, </a:t>
            </a:r>
            <a:endParaRPr lang="en-CA" dirty="0" smtClean="0"/>
          </a:p>
          <a:p>
            <a:r>
              <a:rPr lang="en-CA" dirty="0"/>
              <a:t>	</a:t>
            </a:r>
            <a:r>
              <a:rPr lang="en-CA" dirty="0" smtClean="0"/>
              <a:t>do </a:t>
            </a:r>
            <a:r>
              <a:rPr lang="en-CA" dirty="0"/>
              <a:t>we reject the </a:t>
            </a:r>
            <a:r>
              <a:rPr lang="en-CA" dirty="0" smtClean="0"/>
              <a:t>H</a:t>
            </a:r>
            <a:r>
              <a:rPr lang="en-CA" baseline="-25000" dirty="0" smtClean="0"/>
              <a:t>0</a:t>
            </a:r>
            <a:r>
              <a:rPr lang="en-CA" dirty="0" smtClean="0"/>
              <a:t>?</a:t>
            </a:r>
          </a:p>
          <a:p>
            <a:r>
              <a:rPr lang="en-CA" dirty="0"/>
              <a:t>	</a:t>
            </a:r>
            <a:r>
              <a:rPr lang="en-CA" dirty="0" smtClean="0"/>
              <a:t>Do we have evidence to support H</a:t>
            </a:r>
            <a:r>
              <a:rPr lang="en-CA" baseline="-25000" dirty="0" smtClean="0"/>
              <a:t>1</a:t>
            </a:r>
            <a:r>
              <a:rPr lang="en-CA" dirty="0" smtClean="0"/>
              <a:t>?</a:t>
            </a:r>
            <a:endParaRPr lang="en-CA" dirty="0"/>
          </a:p>
        </p:txBody>
      </p:sp>
    </p:spTree>
    <p:extLst>
      <p:ext uri="{BB962C8B-B14F-4D97-AF65-F5344CB8AC3E}">
        <p14:creationId xmlns:p14="http://schemas.microsoft.com/office/powerpoint/2010/main" xmlns="" val="82066082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3048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RMBL R Workshop </a:t>
            </a:r>
            <a:r>
              <a:rPr lang="en-US" sz="4000" b="1" dirty="0" smtClean="0">
                <a:latin typeface="Arial" pitchFamily="34" charset="0"/>
                <a:cs typeface="Arial" pitchFamily="34" charset="0"/>
              </a:rPr>
              <a:t>2</a:t>
            </a:r>
            <a:endParaRPr lang="en-US" sz="4000" b="1" dirty="0">
              <a:latin typeface="Arial" pitchFamily="34" charset="0"/>
              <a:cs typeface="Arial" pitchFamily="34" charset="0"/>
            </a:endParaRPr>
          </a:p>
        </p:txBody>
      </p:sp>
      <p:sp>
        <p:nvSpPr>
          <p:cNvPr id="6" name="TextBox 5"/>
          <p:cNvSpPr txBox="1"/>
          <p:nvPr/>
        </p:nvSpPr>
        <p:spPr>
          <a:xfrm>
            <a:off x="457200" y="1752600"/>
            <a:ext cx="8382000" cy="2308324"/>
          </a:xfrm>
          <a:prstGeom prst="rect">
            <a:avLst/>
          </a:prstGeom>
          <a:noFill/>
        </p:spPr>
        <p:txBody>
          <a:bodyPr wrap="square" rtlCol="0">
            <a:spAutoFit/>
          </a:bodyPr>
          <a:lstStyle/>
          <a:p>
            <a:r>
              <a:rPr lang="en-US" sz="2400" b="1" dirty="0" smtClean="0">
                <a:latin typeface="Arial" pitchFamily="34" charset="0"/>
                <a:cs typeface="Arial" pitchFamily="34" charset="0"/>
              </a:rPr>
              <a:t>Module </a:t>
            </a:r>
            <a:r>
              <a:rPr lang="en-US" sz="2400" b="1" dirty="0" smtClean="0">
                <a:latin typeface="Arial" pitchFamily="34" charset="0"/>
                <a:cs typeface="Arial" pitchFamily="34" charset="0"/>
              </a:rPr>
              <a:t>5</a:t>
            </a:r>
            <a:r>
              <a:rPr lang="en-US" sz="2400" b="1" dirty="0" smtClean="0">
                <a:latin typeface="Arial" pitchFamily="34" charset="0"/>
                <a:cs typeface="Arial" pitchFamily="34" charset="0"/>
              </a:rPr>
              <a:t>: ANOVAs and Assumption Violations</a:t>
            </a:r>
            <a:endParaRPr lang="en-US" sz="2400" b="1" dirty="0" smtClean="0">
              <a:latin typeface="Arial" pitchFamily="34" charset="0"/>
              <a:cs typeface="Arial" pitchFamily="34" charset="0"/>
            </a:endParaRPr>
          </a:p>
          <a:p>
            <a:r>
              <a:rPr lang="en-US" sz="2400" b="1" dirty="0" smtClean="0">
                <a:latin typeface="Arial" pitchFamily="34" charset="0"/>
                <a:cs typeface="Arial" pitchFamily="34" charset="0"/>
              </a:rPr>
              <a:t>Module </a:t>
            </a:r>
            <a:r>
              <a:rPr lang="en-US" sz="2400" b="1" dirty="0" smtClean="0">
                <a:latin typeface="Arial" pitchFamily="34" charset="0"/>
                <a:cs typeface="Arial" pitchFamily="34" charset="0"/>
              </a:rPr>
              <a:t>6: </a:t>
            </a:r>
            <a:r>
              <a:rPr lang="en-US" sz="2400" b="1" dirty="0" smtClean="0">
                <a:latin typeface="Arial" pitchFamily="34" charset="0"/>
                <a:cs typeface="Arial" pitchFamily="34" charset="0"/>
              </a:rPr>
              <a:t>Correlations </a:t>
            </a:r>
            <a:endParaRPr lang="en-US" sz="2400" b="1" dirty="0" smtClean="0">
              <a:latin typeface="Arial" pitchFamily="34" charset="0"/>
              <a:cs typeface="Arial" pitchFamily="34" charset="0"/>
            </a:endParaRPr>
          </a:p>
          <a:p>
            <a:r>
              <a:rPr lang="en-US" sz="2400" b="1" dirty="0" smtClean="0">
                <a:latin typeface="Arial" pitchFamily="34" charset="0"/>
                <a:cs typeface="Arial" pitchFamily="34" charset="0"/>
              </a:rPr>
              <a:t>Module </a:t>
            </a:r>
            <a:r>
              <a:rPr lang="en-US" sz="2400" b="1" dirty="0" smtClean="0">
                <a:latin typeface="Arial" pitchFamily="34" charset="0"/>
                <a:cs typeface="Arial" pitchFamily="34" charset="0"/>
              </a:rPr>
              <a:t>7: Regressions</a:t>
            </a:r>
          </a:p>
          <a:p>
            <a:r>
              <a:rPr lang="en-US" sz="2400" b="1" dirty="0" smtClean="0">
                <a:latin typeface="Arial" pitchFamily="34" charset="0"/>
                <a:cs typeface="Arial" pitchFamily="34" charset="0"/>
              </a:rPr>
              <a:t>Module 8: Examples of Four Hypothesis Tests</a:t>
            </a:r>
            <a:endParaRPr lang="en-US" sz="2400" b="1" dirty="0" smtClean="0">
              <a:latin typeface="Arial" pitchFamily="34" charset="0"/>
              <a:cs typeface="Arial" pitchFamily="34" charset="0"/>
            </a:endParaRPr>
          </a:p>
          <a:p>
            <a:r>
              <a:rPr lang="en-US" sz="2400" b="1" dirty="0" smtClean="0">
                <a:latin typeface="Arial" pitchFamily="34" charset="0"/>
                <a:cs typeface="Arial" pitchFamily="34" charset="0"/>
              </a:rPr>
              <a:t>Module </a:t>
            </a:r>
            <a:r>
              <a:rPr lang="en-US" sz="2400" b="1" dirty="0" smtClean="0">
                <a:latin typeface="Arial" pitchFamily="34" charset="0"/>
                <a:cs typeface="Arial" pitchFamily="34" charset="0"/>
              </a:rPr>
              <a:t>9</a:t>
            </a:r>
            <a:r>
              <a:rPr lang="en-US" sz="2400" b="1" dirty="0" smtClean="0">
                <a:latin typeface="Arial" pitchFamily="34" charset="0"/>
                <a:cs typeface="Arial" pitchFamily="34" charset="0"/>
              </a:rPr>
              <a:t>: Introduction to Bayesian Statistics including </a:t>
            </a:r>
          </a:p>
          <a:p>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Phylogenetic</a:t>
            </a:r>
            <a:r>
              <a:rPr lang="en-US" sz="2400" b="1" dirty="0" smtClean="0">
                <a:latin typeface="Arial" pitchFamily="34" charset="0"/>
                <a:cs typeface="Arial" pitchFamily="34" charset="0"/>
              </a:rPr>
              <a:t> and </a:t>
            </a:r>
            <a:r>
              <a:rPr lang="en-US" sz="2400" b="1" dirty="0" err="1" smtClean="0">
                <a:latin typeface="Arial" pitchFamily="34" charset="0"/>
                <a:cs typeface="Arial" pitchFamily="34" charset="0"/>
              </a:rPr>
              <a:t>Morphometric</a:t>
            </a:r>
            <a:r>
              <a:rPr lang="en-US" sz="2400" b="1" dirty="0" smtClean="0">
                <a:latin typeface="Arial" pitchFamily="34" charset="0"/>
                <a:cs typeface="Arial" pitchFamily="34" charset="0"/>
              </a:rPr>
              <a:t> Applications</a:t>
            </a:r>
            <a:endParaRPr lang="en-US" sz="2400" b="1"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8</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1: Manipulating Data</a:t>
            </a:r>
            <a:endParaRPr lang="en-US" sz="4000" b="1" dirty="0">
              <a:latin typeface="Arial" pitchFamily="34" charset="0"/>
              <a:cs typeface="Arial" pitchFamily="34" charset="0"/>
            </a:endParaRPr>
          </a:p>
        </p:txBody>
      </p:sp>
      <p:sp>
        <p:nvSpPr>
          <p:cNvPr id="4" name="TextBox 3"/>
          <p:cNvSpPr txBox="1"/>
          <p:nvPr/>
        </p:nvSpPr>
        <p:spPr>
          <a:xfrm>
            <a:off x="685800" y="2286000"/>
            <a:ext cx="8001000" cy="1569660"/>
          </a:xfrm>
          <a:prstGeom prst="rect">
            <a:avLst/>
          </a:prstGeom>
          <a:noFill/>
        </p:spPr>
        <p:txBody>
          <a:bodyPr wrap="square" rtlCol="0">
            <a:spAutoFit/>
          </a:bodyPr>
          <a:lstStyle/>
          <a:p>
            <a:r>
              <a:rPr lang="en-US" sz="2600" b="1" dirty="0" smtClean="0">
                <a:latin typeface="Arial" pitchFamily="34" charset="0"/>
                <a:cs typeface="Arial" pitchFamily="34" charset="0"/>
              </a:rPr>
              <a:t>&gt; </a:t>
            </a:r>
            <a:r>
              <a:rPr lang="en-US" sz="2600" b="1" dirty="0" err="1" smtClean="0">
                <a:latin typeface="Arial" pitchFamily="34" charset="0"/>
                <a:cs typeface="Arial" pitchFamily="34" charset="0"/>
              </a:rPr>
              <a:t>vectorexample</a:t>
            </a:r>
            <a:r>
              <a:rPr lang="en-US" sz="2600" b="1" dirty="0" smtClean="0">
                <a:latin typeface="Arial" pitchFamily="34" charset="0"/>
                <a:cs typeface="Arial" pitchFamily="34" charset="0"/>
              </a:rPr>
              <a:t> &lt;- c(1, 2, 3, 4, 5)</a:t>
            </a:r>
          </a:p>
          <a:p>
            <a:r>
              <a:rPr lang="en-US" sz="2600" b="1" dirty="0" smtClean="0">
                <a:latin typeface="Arial" pitchFamily="34" charset="0"/>
                <a:cs typeface="Arial" pitchFamily="34" charset="0"/>
              </a:rPr>
              <a:t>&gt; </a:t>
            </a:r>
            <a:r>
              <a:rPr lang="en-US" sz="2600" b="1" dirty="0" err="1" smtClean="0">
                <a:latin typeface="Arial" pitchFamily="34" charset="0"/>
                <a:cs typeface="Arial" pitchFamily="34" charset="0"/>
              </a:rPr>
              <a:t>vectorexample</a:t>
            </a:r>
            <a:endParaRPr lang="en-US" sz="2600" b="1" dirty="0" smtClean="0">
              <a:latin typeface="Arial" pitchFamily="34" charset="0"/>
              <a:cs typeface="Arial" pitchFamily="34" charset="0"/>
            </a:endParaRPr>
          </a:p>
          <a:p>
            <a:r>
              <a:rPr lang="en-US" sz="2600" b="1" dirty="0" smtClean="0">
                <a:latin typeface="Arial" pitchFamily="34" charset="0"/>
                <a:cs typeface="Arial" pitchFamily="34" charset="0"/>
              </a:rPr>
              <a:t>&gt;  [1] 1 2 3 4 5</a:t>
            </a:r>
          </a:p>
          <a:p>
            <a:r>
              <a:rPr lang="en-US" dirty="0" smtClean="0"/>
              <a:t> </a:t>
            </a:r>
          </a:p>
        </p:txBody>
      </p:sp>
      <p:cxnSp>
        <p:nvCxnSpPr>
          <p:cNvPr id="6" name="Straight Arrow Connector 5"/>
          <p:cNvCxnSpPr/>
          <p:nvPr/>
        </p:nvCxnSpPr>
        <p:spPr>
          <a:xfrm flipH="1">
            <a:off x="3962400" y="1828800"/>
            <a:ext cx="45720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43400" y="1447800"/>
            <a:ext cx="3429000" cy="430887"/>
          </a:xfrm>
          <a:prstGeom prst="rect">
            <a:avLst/>
          </a:prstGeom>
          <a:noFill/>
        </p:spPr>
        <p:txBody>
          <a:bodyPr wrap="square" rtlCol="0">
            <a:spAutoFit/>
          </a:bodyPr>
          <a:lstStyle/>
          <a:p>
            <a:r>
              <a:rPr lang="en-US" sz="2200" b="1" dirty="0" smtClean="0">
                <a:latin typeface="Arial" pitchFamily="34" charset="0"/>
                <a:cs typeface="Arial" pitchFamily="34" charset="0"/>
              </a:rPr>
              <a:t>concatenate function </a:t>
            </a:r>
            <a:endParaRPr lang="en-US" sz="2200" b="1" dirty="0">
              <a:latin typeface="Arial" pitchFamily="34" charset="0"/>
              <a:cs typeface="Arial" pitchFamily="34" charset="0"/>
            </a:endParaRPr>
          </a:p>
        </p:txBody>
      </p:sp>
      <p:cxnSp>
        <p:nvCxnSpPr>
          <p:cNvPr id="15" name="Straight Arrow Connector 14"/>
          <p:cNvCxnSpPr/>
          <p:nvPr/>
        </p:nvCxnSpPr>
        <p:spPr>
          <a:xfrm>
            <a:off x="1981200" y="1828800"/>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38200" y="1447800"/>
            <a:ext cx="3429000" cy="430887"/>
          </a:xfrm>
          <a:prstGeom prst="rect">
            <a:avLst/>
          </a:prstGeom>
          <a:noFill/>
        </p:spPr>
        <p:txBody>
          <a:bodyPr wrap="square" rtlCol="0">
            <a:spAutoFit/>
          </a:bodyPr>
          <a:lstStyle/>
          <a:p>
            <a:r>
              <a:rPr lang="en-US" sz="2200" b="1" dirty="0" smtClean="0">
                <a:latin typeface="Arial" pitchFamily="34" charset="0"/>
                <a:cs typeface="Arial" pitchFamily="34" charset="0"/>
              </a:rPr>
              <a:t>assigned variable </a:t>
            </a:r>
            <a:endParaRPr lang="en-US" sz="2200" b="1" dirty="0">
              <a:latin typeface="Arial" pitchFamily="34" charset="0"/>
              <a:cs typeface="Arial" pitchFamily="34" charset="0"/>
            </a:endParaRPr>
          </a:p>
        </p:txBody>
      </p:sp>
      <p:cxnSp>
        <p:nvCxnSpPr>
          <p:cNvPr id="18" name="Straight Arrow Connector 17"/>
          <p:cNvCxnSpPr/>
          <p:nvPr/>
        </p:nvCxnSpPr>
        <p:spPr>
          <a:xfrm flipV="1">
            <a:off x="1371600" y="3505200"/>
            <a:ext cx="0" cy="685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33400" y="4191000"/>
            <a:ext cx="3429000" cy="1446550"/>
          </a:xfrm>
          <a:prstGeom prst="rect">
            <a:avLst/>
          </a:prstGeom>
          <a:noFill/>
        </p:spPr>
        <p:txBody>
          <a:bodyPr wrap="square" rtlCol="0">
            <a:spAutoFit/>
          </a:bodyPr>
          <a:lstStyle/>
          <a:p>
            <a:r>
              <a:rPr lang="en-US" sz="2200" b="1" dirty="0" smtClean="0">
                <a:latin typeface="Arial" pitchFamily="34" charset="0"/>
                <a:cs typeface="Arial" pitchFamily="34" charset="0"/>
              </a:rPr>
              <a:t>informs you that this is a one-dimensional data type, or essentially a string of numbers </a:t>
            </a:r>
            <a:endParaRPr lang="en-US" sz="22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E328187-0D01-45A6-9B0C-BD5A7252372A}" type="slidenum">
              <a:rPr lang="en-US" smtClean="0"/>
              <a:pPr/>
              <a:t>9</a:t>
            </a:fld>
            <a:endParaRPr lang="en-US"/>
          </a:p>
        </p:txBody>
      </p:sp>
      <p:sp>
        <p:nvSpPr>
          <p:cNvPr id="3" name="TextBox 2"/>
          <p:cNvSpPr txBox="1"/>
          <p:nvPr/>
        </p:nvSpPr>
        <p:spPr>
          <a:xfrm>
            <a:off x="228600" y="228600"/>
            <a:ext cx="8305800" cy="707886"/>
          </a:xfrm>
          <a:prstGeom prst="rect">
            <a:avLst/>
          </a:prstGeom>
          <a:noFill/>
        </p:spPr>
        <p:txBody>
          <a:bodyPr wrap="square" rtlCol="0">
            <a:spAutoFit/>
          </a:bodyPr>
          <a:lstStyle/>
          <a:p>
            <a:r>
              <a:rPr lang="en-US" sz="4000" b="1" dirty="0" smtClean="0">
                <a:latin typeface="Arial" pitchFamily="34" charset="0"/>
                <a:cs typeface="Arial" pitchFamily="34" charset="0"/>
              </a:rPr>
              <a:t>Module 1: Manipulating Data</a:t>
            </a:r>
            <a:endParaRPr lang="en-US" sz="4000" b="1" dirty="0">
              <a:latin typeface="Arial" pitchFamily="34" charset="0"/>
              <a:cs typeface="Arial" pitchFamily="34" charset="0"/>
            </a:endParaRPr>
          </a:p>
        </p:txBody>
      </p:sp>
      <p:sp>
        <p:nvSpPr>
          <p:cNvPr id="4" name="TextBox 3"/>
          <p:cNvSpPr txBox="1"/>
          <p:nvPr/>
        </p:nvSpPr>
        <p:spPr>
          <a:xfrm>
            <a:off x="304800" y="1905000"/>
            <a:ext cx="8839200" cy="1908215"/>
          </a:xfrm>
          <a:prstGeom prst="rect">
            <a:avLst/>
          </a:prstGeom>
          <a:noFill/>
        </p:spPr>
        <p:txBody>
          <a:bodyPr wrap="square" rtlCol="0">
            <a:spAutoFit/>
          </a:bodyPr>
          <a:lstStyle/>
          <a:p>
            <a:r>
              <a:rPr lang="en-US" sz="2000" b="1" dirty="0" smtClean="0">
                <a:latin typeface="Arial" pitchFamily="34" charset="0"/>
                <a:cs typeface="Arial" pitchFamily="34" charset="0"/>
              </a:rPr>
              <a:t>&gt; </a:t>
            </a:r>
            <a:r>
              <a:rPr lang="en-US" sz="2000" b="1" dirty="0" err="1" smtClean="0">
                <a:latin typeface="Arial" pitchFamily="34" charset="0"/>
                <a:cs typeface="Arial" pitchFamily="34" charset="0"/>
              </a:rPr>
              <a:t>matrixex</a:t>
            </a:r>
            <a:r>
              <a:rPr lang="en-US" sz="2000" b="1" dirty="0" smtClean="0">
                <a:latin typeface="Arial" pitchFamily="34" charset="0"/>
                <a:cs typeface="Arial" pitchFamily="34" charset="0"/>
              </a:rPr>
              <a:t> &lt;- matrix(c(1, 2, 3, 4, 5, 6), </a:t>
            </a:r>
            <a:r>
              <a:rPr lang="en-US" sz="2000" b="1" dirty="0" err="1" smtClean="0">
                <a:latin typeface="Arial" pitchFamily="34" charset="0"/>
                <a:cs typeface="Arial" pitchFamily="34" charset="0"/>
              </a:rPr>
              <a:t>nrow</a:t>
            </a:r>
            <a:r>
              <a:rPr lang="en-US" sz="2000" b="1" dirty="0" smtClean="0">
                <a:latin typeface="Arial" pitchFamily="34" charset="0"/>
                <a:cs typeface="Arial" pitchFamily="34" charset="0"/>
              </a:rPr>
              <a:t>=2, </a:t>
            </a:r>
            <a:r>
              <a:rPr lang="en-US" sz="2000" b="1" dirty="0" err="1" smtClean="0">
                <a:latin typeface="Arial" pitchFamily="34" charset="0"/>
                <a:cs typeface="Arial" pitchFamily="34" charset="0"/>
              </a:rPr>
              <a:t>ncol</a:t>
            </a:r>
            <a:r>
              <a:rPr lang="en-US" sz="2000" b="1" dirty="0" smtClean="0">
                <a:latin typeface="Arial" pitchFamily="34" charset="0"/>
                <a:cs typeface="Arial" pitchFamily="34" charset="0"/>
              </a:rPr>
              <a:t>=3, </a:t>
            </a:r>
            <a:r>
              <a:rPr lang="en-US" sz="2000" b="1" dirty="0" err="1" smtClean="0">
                <a:latin typeface="Arial" pitchFamily="34" charset="0"/>
                <a:cs typeface="Arial" pitchFamily="34" charset="0"/>
              </a:rPr>
              <a:t>byrow</a:t>
            </a:r>
            <a:r>
              <a:rPr lang="en-US" sz="2000" b="1" dirty="0" smtClean="0">
                <a:latin typeface="Arial" pitchFamily="34" charset="0"/>
                <a:cs typeface="Arial" pitchFamily="34" charset="0"/>
              </a:rPr>
              <a:t>=TRUE)</a:t>
            </a:r>
          </a:p>
          <a:p>
            <a:r>
              <a:rPr lang="en-US" sz="2000" b="1" dirty="0" smtClean="0">
                <a:latin typeface="Arial" pitchFamily="34" charset="0"/>
                <a:cs typeface="Arial" pitchFamily="34" charset="0"/>
              </a:rPr>
              <a:t>&gt; </a:t>
            </a:r>
            <a:r>
              <a:rPr lang="en-US" sz="2000" b="1" dirty="0" err="1" smtClean="0">
                <a:latin typeface="Arial" pitchFamily="34" charset="0"/>
                <a:cs typeface="Arial" pitchFamily="34" charset="0"/>
              </a:rPr>
              <a:t>matrixex</a:t>
            </a:r>
            <a:endParaRPr lang="en-US" sz="2000" b="1" dirty="0" smtClean="0">
              <a:latin typeface="Arial" pitchFamily="34" charset="0"/>
              <a:cs typeface="Arial" pitchFamily="34" charset="0"/>
            </a:endParaRPr>
          </a:p>
          <a:p>
            <a:r>
              <a:rPr lang="en-US" sz="2000" b="1" dirty="0" smtClean="0">
                <a:latin typeface="Arial" pitchFamily="34" charset="0"/>
                <a:cs typeface="Arial" pitchFamily="34" charset="0"/>
              </a:rPr>
              <a:t>&gt;  [,1] [,2] [,3]</a:t>
            </a:r>
          </a:p>
          <a:p>
            <a:r>
              <a:rPr lang="en-US" sz="2000" b="1" dirty="0" smtClean="0">
                <a:latin typeface="Arial" pitchFamily="34" charset="0"/>
                <a:cs typeface="Arial" pitchFamily="34" charset="0"/>
              </a:rPr>
              <a:t>[1]   1    2    3</a:t>
            </a:r>
          </a:p>
          <a:p>
            <a:r>
              <a:rPr lang="en-US" sz="2000" b="1" dirty="0" smtClean="0">
                <a:latin typeface="Arial" pitchFamily="34" charset="0"/>
                <a:cs typeface="Arial" pitchFamily="34" charset="0"/>
              </a:rPr>
              <a:t>[2]   4    5    6</a:t>
            </a:r>
          </a:p>
          <a:p>
            <a:r>
              <a:rPr lang="en-US" dirty="0" smtClean="0"/>
              <a:t> </a:t>
            </a:r>
          </a:p>
        </p:txBody>
      </p:sp>
      <p:cxnSp>
        <p:nvCxnSpPr>
          <p:cNvPr id="5" name="Straight Arrow Connector 4"/>
          <p:cNvCxnSpPr/>
          <p:nvPr/>
        </p:nvCxnSpPr>
        <p:spPr>
          <a:xfrm flipH="1">
            <a:off x="2895600" y="1447800"/>
            <a:ext cx="45720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52800" y="1219200"/>
            <a:ext cx="3657600" cy="369332"/>
          </a:xfrm>
          <a:prstGeom prst="rect">
            <a:avLst/>
          </a:prstGeom>
          <a:noFill/>
        </p:spPr>
        <p:txBody>
          <a:bodyPr wrap="square" rtlCol="0">
            <a:spAutoFit/>
          </a:bodyPr>
          <a:lstStyle/>
          <a:p>
            <a:r>
              <a:rPr lang="en-US" b="1" dirty="0" smtClean="0">
                <a:latin typeface="Arial" pitchFamily="34" charset="0"/>
                <a:cs typeface="Arial" pitchFamily="34" charset="0"/>
              </a:rPr>
              <a:t>concatenate function again</a:t>
            </a:r>
            <a:endParaRPr lang="en-US" b="1" dirty="0">
              <a:latin typeface="Arial" pitchFamily="34" charset="0"/>
              <a:cs typeface="Arial" pitchFamily="34" charset="0"/>
            </a:endParaRPr>
          </a:p>
        </p:txBody>
      </p:sp>
      <p:cxnSp>
        <p:nvCxnSpPr>
          <p:cNvPr id="7" name="Straight Arrow Connector 6"/>
          <p:cNvCxnSpPr/>
          <p:nvPr/>
        </p:nvCxnSpPr>
        <p:spPr>
          <a:xfrm flipV="1">
            <a:off x="7086600" y="2209800"/>
            <a:ext cx="381000" cy="838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562600" y="3124200"/>
            <a:ext cx="3200400" cy="646331"/>
          </a:xfrm>
          <a:prstGeom prst="rect">
            <a:avLst/>
          </a:prstGeom>
          <a:noFill/>
        </p:spPr>
        <p:txBody>
          <a:bodyPr wrap="square" rtlCol="0">
            <a:spAutoFit/>
          </a:bodyPr>
          <a:lstStyle/>
          <a:p>
            <a:r>
              <a:rPr lang="en-US" b="1" dirty="0" smtClean="0">
                <a:latin typeface="Arial" pitchFamily="34" charset="0"/>
                <a:cs typeface="Arial" pitchFamily="34" charset="0"/>
              </a:rPr>
              <a:t>tells you how you want to fill the matrix</a:t>
            </a:r>
            <a:endParaRPr lang="en-US"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1316</TotalTime>
  <Words>10245</Words>
  <Application>Microsoft Office PowerPoint</Application>
  <PresentationFormat>On-screen Show (4:3)</PresentationFormat>
  <Paragraphs>965</Paragraphs>
  <Slides>76</Slides>
  <Notes>65</Notes>
  <HiddenSlides>0</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Example 1:  Habitat selection by moose</vt:lpstr>
      <vt:lpstr>Question: do moose select a particular habitat type?</vt:lpstr>
      <vt:lpstr>The data</vt:lpstr>
      <vt:lpstr>Hypotheses</vt:lpstr>
      <vt:lpstr>Χ2 Goodness of fit test</vt:lpstr>
      <vt:lpstr>R Code</vt:lpstr>
      <vt:lpstr>R Output &amp; Meaning</vt:lpstr>
      <vt:lpstr>Example 2: Effects of a dam on sturgeon</vt:lpstr>
      <vt:lpstr>Question: does a dam have an effect on sturgeon?</vt:lpstr>
      <vt:lpstr>The data</vt:lpstr>
      <vt:lpstr>Hypotheses</vt:lpstr>
      <vt:lpstr>Student’s T-test</vt:lpstr>
      <vt:lpstr>R Code</vt:lpstr>
      <vt:lpstr>R Output &amp; Meaning</vt:lpstr>
      <vt:lpstr>95% CI for the means</vt:lpstr>
      <vt:lpstr>Example 3: Effect of riparian vegetation restoration on bird communities.</vt:lpstr>
      <vt:lpstr>Question: does restoring riparian vegetation modify the bird community?</vt:lpstr>
      <vt:lpstr>The data</vt:lpstr>
      <vt:lpstr>Hypotheses</vt:lpstr>
      <vt:lpstr>Χ2 Test of independence</vt:lpstr>
      <vt:lpstr>R Code</vt:lpstr>
      <vt:lpstr>R Output &amp; Meaning</vt:lpstr>
      <vt:lpstr>Example 4: Effect of neonicotinoid pesticides on bumblebee colony queen production </vt:lpstr>
      <vt:lpstr>Question: are pesticides harmful to bees?</vt:lpstr>
      <vt:lpstr>The data</vt:lpstr>
      <vt:lpstr>Hypotheses</vt:lpstr>
      <vt:lpstr>Analysis of Variance (ANOVA)</vt:lpstr>
      <vt:lpstr>R Code</vt:lpstr>
      <vt:lpstr>R Output &amp; Meaning</vt:lpstr>
      <vt:lpstr>Slide 76</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dc:creator>
  <cp:lastModifiedBy>B</cp:lastModifiedBy>
  <cp:revision>15</cp:revision>
  <dcterms:created xsi:type="dcterms:W3CDTF">2015-07-07T15:12:59Z</dcterms:created>
  <dcterms:modified xsi:type="dcterms:W3CDTF">2015-07-09T17:09:59Z</dcterms:modified>
</cp:coreProperties>
</file>